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8" r:id="rId3"/>
    <p:sldId id="299" r:id="rId4"/>
    <p:sldId id="259" r:id="rId5"/>
    <p:sldId id="301" r:id="rId6"/>
    <p:sldId id="302" r:id="rId7"/>
    <p:sldId id="304" r:id="rId8"/>
    <p:sldId id="305" r:id="rId9"/>
    <p:sldId id="313" r:id="rId10"/>
    <p:sldId id="306" r:id="rId11"/>
    <p:sldId id="318" r:id="rId12"/>
    <p:sldId id="319" r:id="rId13"/>
    <p:sldId id="325" r:id="rId14"/>
    <p:sldId id="324" r:id="rId15"/>
    <p:sldId id="330" r:id="rId16"/>
    <p:sldId id="303" r:id="rId17"/>
    <p:sldId id="314" r:id="rId18"/>
    <p:sldId id="373" r:id="rId19"/>
    <p:sldId id="372" r:id="rId20"/>
    <p:sldId id="322" r:id="rId21"/>
    <p:sldId id="331" r:id="rId22"/>
    <p:sldId id="308" r:id="rId23"/>
    <p:sldId id="316" r:id="rId24"/>
    <p:sldId id="326" r:id="rId25"/>
    <p:sldId id="327" r:id="rId26"/>
    <p:sldId id="391" r:id="rId27"/>
    <p:sldId id="329" r:id="rId28"/>
    <p:sldId id="315" r:id="rId29"/>
    <p:sldId id="374" r:id="rId30"/>
    <p:sldId id="375" r:id="rId31"/>
    <p:sldId id="376" r:id="rId32"/>
    <p:sldId id="377" r:id="rId33"/>
    <p:sldId id="378" r:id="rId34"/>
    <p:sldId id="379" r:id="rId35"/>
    <p:sldId id="381" r:id="rId36"/>
    <p:sldId id="390" r:id="rId37"/>
    <p:sldId id="384" r:id="rId38"/>
    <p:sldId id="380" r:id="rId39"/>
    <p:sldId id="383" r:id="rId40"/>
    <p:sldId id="387" r:id="rId41"/>
    <p:sldId id="385" r:id="rId42"/>
    <p:sldId id="386" r:id="rId43"/>
    <p:sldId id="355" r:id="rId44"/>
    <p:sldId id="356" r:id="rId45"/>
    <p:sldId id="389" r:id="rId46"/>
    <p:sldId id="38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D1D"/>
    <a:srgbClr val="32C887"/>
    <a:srgbClr val="C010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999" autoAdjust="0"/>
    <p:restoredTop sz="91425" autoAdjust="0"/>
  </p:normalViewPr>
  <p:slideViewPr>
    <p:cSldViewPr>
      <p:cViewPr varScale="1">
        <p:scale>
          <a:sx n="122" d="100"/>
          <a:sy n="122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311E-F232-49B9-838C-5E4246F70924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BE2A6-9C35-422B-9D95-CD298AA834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Faire apparaître tout en popping progressif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Faire apparaître tout en popping progressif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Pas </a:t>
            </a:r>
            <a:r>
              <a:rPr lang="en-US" dirty="0" err="1" smtClean="0"/>
              <a:t>clair</a:t>
            </a:r>
            <a:r>
              <a:rPr lang="en-US" dirty="0" smtClean="0"/>
              <a:t> du tout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+ de </a:t>
            </a:r>
            <a:r>
              <a:rPr lang="en-US" dirty="0" err="1" smtClean="0"/>
              <a:t>mots</a:t>
            </a:r>
            <a:r>
              <a:rPr lang="en-US" dirty="0" smtClean="0"/>
              <a:t> </a:t>
            </a:r>
            <a:r>
              <a:rPr lang="en-US" dirty="0" err="1" smtClean="0"/>
              <a:t>cles</a:t>
            </a:r>
            <a:r>
              <a:rPr lang="en-US" dirty="0" smtClean="0"/>
              <a:t> (MCMC, iterative procedure, elementary perturbations= death</a:t>
            </a:r>
            <a:r>
              <a:rPr lang="en-US" baseline="0" dirty="0" smtClean="0"/>
              <a:t> / birth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Commencer de 0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Ne pas </a:t>
            </a:r>
            <a:r>
              <a:rPr lang="en-US" dirty="0" err="1" smtClean="0"/>
              <a:t>jouer</a:t>
            </a:r>
            <a:r>
              <a:rPr lang="en-US" dirty="0" smtClean="0"/>
              <a:t> </a:t>
            </a:r>
            <a:r>
              <a:rPr lang="en-US" dirty="0" err="1" smtClean="0"/>
              <a:t>qu’avec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fleurs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err="1" smtClean="0"/>
              <a:t>Graphe</a:t>
            </a:r>
            <a:r>
              <a:rPr lang="en-US" dirty="0" smtClean="0"/>
              <a:t> pas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lisible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Pas </a:t>
            </a:r>
            <a:r>
              <a:rPr lang="en-US" dirty="0" err="1" smtClean="0"/>
              <a:t>clair</a:t>
            </a:r>
            <a:r>
              <a:rPr lang="en-US" dirty="0" smtClean="0"/>
              <a:t> du tout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+ de </a:t>
            </a:r>
            <a:r>
              <a:rPr lang="en-US" dirty="0" err="1" smtClean="0"/>
              <a:t>mots</a:t>
            </a:r>
            <a:r>
              <a:rPr lang="en-US" dirty="0" smtClean="0"/>
              <a:t> </a:t>
            </a:r>
            <a:r>
              <a:rPr lang="en-US" dirty="0" err="1" smtClean="0"/>
              <a:t>cles</a:t>
            </a:r>
            <a:r>
              <a:rPr lang="en-US" dirty="0" smtClean="0"/>
              <a:t> (MCMC, iterative procedure, elementary perturbations= death</a:t>
            </a:r>
            <a:r>
              <a:rPr lang="en-US" baseline="0" dirty="0" smtClean="0"/>
              <a:t> / birth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Commencer de 0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Ne pas </a:t>
            </a:r>
            <a:r>
              <a:rPr lang="en-US" dirty="0" err="1" smtClean="0"/>
              <a:t>jouer</a:t>
            </a:r>
            <a:r>
              <a:rPr lang="en-US" dirty="0" smtClean="0"/>
              <a:t> </a:t>
            </a:r>
            <a:r>
              <a:rPr lang="en-US" dirty="0" err="1" smtClean="0"/>
              <a:t>qu’avec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fleurs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err="1" smtClean="0"/>
              <a:t>Graphe</a:t>
            </a:r>
            <a:r>
              <a:rPr lang="en-US" dirty="0" smtClean="0"/>
              <a:t> pas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lisible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Pas </a:t>
            </a:r>
            <a:r>
              <a:rPr lang="en-US" dirty="0" err="1" smtClean="0"/>
              <a:t>clair</a:t>
            </a:r>
            <a:r>
              <a:rPr lang="en-US" dirty="0" smtClean="0"/>
              <a:t> du tout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+ de </a:t>
            </a:r>
            <a:r>
              <a:rPr lang="en-US" dirty="0" err="1" smtClean="0"/>
              <a:t>mots</a:t>
            </a:r>
            <a:r>
              <a:rPr lang="en-US" dirty="0" smtClean="0"/>
              <a:t> </a:t>
            </a:r>
            <a:r>
              <a:rPr lang="en-US" dirty="0" err="1" smtClean="0"/>
              <a:t>cles</a:t>
            </a:r>
            <a:r>
              <a:rPr lang="en-US" dirty="0" smtClean="0"/>
              <a:t> (MCMC, iterative procedure, elementary perturbations= death</a:t>
            </a:r>
            <a:r>
              <a:rPr lang="en-US" baseline="0" dirty="0" smtClean="0"/>
              <a:t> / birth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Commencer de 0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Ne pas </a:t>
            </a:r>
            <a:r>
              <a:rPr lang="en-US" dirty="0" err="1" smtClean="0"/>
              <a:t>jouer</a:t>
            </a:r>
            <a:r>
              <a:rPr lang="en-US" dirty="0" smtClean="0"/>
              <a:t> </a:t>
            </a:r>
            <a:r>
              <a:rPr lang="en-US" dirty="0" err="1" smtClean="0"/>
              <a:t>qu’avec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fleurs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err="1" smtClean="0"/>
              <a:t>Graphe</a:t>
            </a:r>
            <a:r>
              <a:rPr lang="en-US" dirty="0" smtClean="0"/>
              <a:t> pas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lisible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/>
              <a:t>Pas </a:t>
            </a:r>
            <a:r>
              <a:rPr lang="en-US" dirty="0" err="1" smtClean="0"/>
              <a:t>clair</a:t>
            </a:r>
            <a:r>
              <a:rPr lang="en-US" dirty="0" smtClean="0"/>
              <a:t> du tout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+ de </a:t>
            </a:r>
            <a:r>
              <a:rPr lang="en-US" dirty="0" err="1" smtClean="0"/>
              <a:t>mots</a:t>
            </a:r>
            <a:r>
              <a:rPr lang="en-US" dirty="0" smtClean="0"/>
              <a:t> </a:t>
            </a:r>
            <a:r>
              <a:rPr lang="en-US" dirty="0" err="1" smtClean="0"/>
              <a:t>cles</a:t>
            </a:r>
            <a:r>
              <a:rPr lang="en-US" dirty="0" smtClean="0"/>
              <a:t> (MCMC, iterative procedure, elementary perturbations= death</a:t>
            </a:r>
            <a:r>
              <a:rPr lang="en-US" baseline="0" dirty="0" smtClean="0"/>
              <a:t> / birth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Commencer de 0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Ne pas </a:t>
            </a:r>
            <a:r>
              <a:rPr lang="en-US" dirty="0" err="1" smtClean="0"/>
              <a:t>jouer</a:t>
            </a:r>
            <a:r>
              <a:rPr lang="en-US" dirty="0" smtClean="0"/>
              <a:t> </a:t>
            </a:r>
            <a:r>
              <a:rPr lang="en-US" dirty="0" err="1" smtClean="0"/>
              <a:t>qu’avec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fleurs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err="1" smtClean="0"/>
              <a:t>Graphe</a:t>
            </a:r>
            <a:r>
              <a:rPr lang="en-US" dirty="0" smtClean="0"/>
              <a:t> pas </a:t>
            </a:r>
            <a:r>
              <a:rPr lang="en-US" dirty="0" err="1" smtClean="0"/>
              <a:t>assez</a:t>
            </a:r>
            <a:r>
              <a:rPr lang="en-US" dirty="0" smtClean="0"/>
              <a:t> </a:t>
            </a:r>
            <a:r>
              <a:rPr lang="en-US" dirty="0" err="1" smtClean="0"/>
              <a:t>lisible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Mettre</a:t>
            </a:r>
            <a:r>
              <a:rPr lang="en-US" baseline="0" dirty="0" smtClean="0"/>
              <a:t> les timings!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Interaction, pas régulier ! </a:t>
            </a:r>
          </a:p>
          <a:p>
            <a:r>
              <a:rPr lang="fr-FR" dirty="0" smtClean="0"/>
              <a:t>Presence de 2 distributions distinctes : Les motifs jaunes plus reguliers que les bleus.</a:t>
            </a:r>
          </a:p>
          <a:p>
            <a:r>
              <a:rPr lang="fr-FR" dirty="0" smtClean="0"/>
              <a:t>Pas d’overlap entre categories </a:t>
            </a:r>
            <a:r>
              <a:rPr lang="fr-FR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Overlaps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Very random (gamma~1), note qu’on ne prend pas en compte la couleur (on pourrait ? Pourquoi pas), du coup la distance entre étoiles jaunes n’est pas respectée. (mais</a:t>
            </a:r>
            <a:r>
              <a:rPr lang="fr-FR" baseline="0" dirty="0" smtClean="0"/>
              <a:t> le veut-on ?) Une seule catégorie ici a été extraite.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categories … Degage? :/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ordonner: 2 catégorisations, interactions+comparaisons, halftoning+controle, overcatégorisation+robustesse, limitations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Moucha mon 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* 2 distributions distinctes impossibles chez pascal</a:t>
            </a:r>
          </a:p>
          <a:p>
            <a:r>
              <a:rPr lang="fr-FR" baseline="0" dirty="0" smtClean="0"/>
              <a:t>* tailles differentes entre elements redibitoire =&gt; overlap d’elements jaunes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Mondrian (tribute) and halftoning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faire: </a:t>
            </a:r>
          </a:p>
          <a:p>
            <a:pPr>
              <a:buFont typeface="Arial" charset="0"/>
              <a:buChar char="•"/>
            </a:pPr>
            <a:r>
              <a:rPr lang="en-US" dirty="0" err="1" smtClean="0"/>
              <a:t>enlever</a:t>
            </a:r>
            <a:r>
              <a:rPr lang="en-US" dirty="0" smtClean="0"/>
              <a:t> les fleches rouges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Attention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contraste</a:t>
            </a:r>
            <a:r>
              <a:rPr lang="en-US" baseline="0" dirty="0" smtClean="0"/>
              <a:t>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Tout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etre</a:t>
            </a:r>
            <a:r>
              <a:rPr lang="en-US" dirty="0" smtClean="0"/>
              <a:t> motive: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Vectoriel</a:t>
            </a:r>
            <a:r>
              <a:rPr lang="en-US" dirty="0" smtClean="0"/>
              <a:t> : edition facile, representation </a:t>
            </a:r>
            <a:r>
              <a:rPr lang="en-US" dirty="0" err="1" smtClean="0"/>
              <a:t>compacte</a:t>
            </a:r>
            <a:r>
              <a:rPr lang="en-US" dirty="0" smtClean="0"/>
              <a:t>, </a:t>
            </a:r>
            <a:r>
              <a:rPr lang="en-US" dirty="0" err="1" smtClean="0"/>
              <a:t>pereine</a:t>
            </a:r>
            <a:r>
              <a:rPr lang="en-US" dirty="0" smtClean="0"/>
              <a:t> et </a:t>
            </a:r>
            <a:r>
              <a:rPr lang="en-US" dirty="0" err="1" smtClean="0"/>
              <a:t>independente</a:t>
            </a:r>
            <a:r>
              <a:rPr lang="en-US" baseline="0" dirty="0" smtClean="0"/>
              <a:t> de la resolution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By-example : </a:t>
            </a:r>
            <a:r>
              <a:rPr lang="en-US" baseline="0" dirty="0" err="1" smtClean="0"/>
              <a:t>intuitif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fournir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echantillon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desire du pt de </a:t>
            </a:r>
            <a:r>
              <a:rPr lang="en-US" baseline="0" dirty="0" err="1" smtClean="0"/>
              <a:t>vue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l’utilisateur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mieux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des techniques a base de scripts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de tweaking de </a:t>
            </a:r>
            <a:r>
              <a:rPr lang="en-US" baseline="0" dirty="0" err="1" smtClean="0"/>
              <a:t>parametres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modele</a:t>
            </a:r>
            <a:r>
              <a:rPr lang="en-US" baseline="0" dirty="0" smtClean="0"/>
              <a:t> procedural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Controllable : </a:t>
            </a:r>
            <a:r>
              <a:rPr lang="en-US" baseline="0" dirty="0" err="1" smtClean="0"/>
              <a:t>lorsque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capture par </a:t>
            </a:r>
            <a:r>
              <a:rPr lang="en-US" baseline="0" dirty="0" err="1" smtClean="0"/>
              <a:t>l’exemple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OK, on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lors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fournir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manettes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d’edition</a:t>
            </a:r>
            <a:r>
              <a:rPr lang="en-US" baseline="0" dirty="0" smtClean="0"/>
              <a:t> de haut-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Moucha mon 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Superposition d’une texture pixelique</a:t>
            </a:r>
            <a:r>
              <a:rPr lang="fr-FR" baseline="0" dirty="0" smtClean="0"/>
              <a:t> (le fond dégradé) et les motifs façon « Hokusai 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Bonne distinction en 4 </a:t>
            </a:r>
            <a:r>
              <a:rPr lang="en-US" dirty="0" err="1" smtClean="0"/>
              <a:t>secteurs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baseline="0" dirty="0" smtClean="0"/>
              <a:t>Pas </a:t>
            </a:r>
            <a:r>
              <a:rPr lang="en-US" baseline="0" dirty="0" err="1" smtClean="0"/>
              <a:t>trop</a:t>
            </a:r>
            <a:r>
              <a:rPr lang="en-US" baseline="0" dirty="0" smtClean="0"/>
              <a:t> de temps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les techniques raster</a:t>
            </a:r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Eventuellement</a:t>
            </a:r>
            <a:r>
              <a:rPr lang="en-US" baseline="0" dirty="0" smtClean="0"/>
              <a:t> pour les techniques non-</a:t>
            </a:r>
            <a:r>
              <a:rPr lang="en-US" baseline="0" dirty="0" err="1" smtClean="0"/>
              <a:t>parametriques</a:t>
            </a:r>
            <a:r>
              <a:rPr lang="en-US" baseline="0" dirty="0" smtClean="0"/>
              <a:t> : </a:t>
            </a:r>
            <a:r>
              <a:rPr lang="en-US" baseline="0" dirty="0" err="1" smtClean="0"/>
              <a:t>doit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expliquer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l’oral</a:t>
            </a:r>
            <a:r>
              <a:rPr lang="en-US" baseline="0" dirty="0" smtClean="0"/>
              <a:t> (pas de representation </a:t>
            </a:r>
            <a:r>
              <a:rPr lang="en-US" baseline="0" dirty="0" err="1" smtClean="0"/>
              <a:t>explicite</a:t>
            </a:r>
            <a:r>
              <a:rPr lang="en-US" baseline="0" dirty="0" smtClean="0"/>
              <a:t> de texture, a base de recopies de </a:t>
            </a:r>
            <a:r>
              <a:rPr lang="en-US" baseline="0" dirty="0" err="1" smtClean="0"/>
              <a:t>voisinages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locaux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depuis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l’exemple</a:t>
            </a:r>
            <a:r>
              <a:rPr lang="en-US" baseline="0" dirty="0" smtClean="0"/>
              <a:t> IMPORTANT)</a:t>
            </a:r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Puis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problemes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a la </a:t>
            </a:r>
            <a:r>
              <a:rPr lang="en-US" baseline="0" dirty="0" err="1" smtClean="0"/>
              <a:t>richesse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l’entrée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vectorielle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smtClean="0"/>
              <a:t>Techniques vectors </a:t>
            </a:r>
            <a:r>
              <a:rPr lang="en-US" baseline="0" dirty="0" err="1" smtClean="0"/>
              <a:t>s’inspirant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approches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rasters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smtClean="0"/>
              <a:t>Nous on </a:t>
            </a:r>
            <a:r>
              <a:rPr lang="en-US" baseline="0" dirty="0" err="1" smtClean="0"/>
              <a:t>apparait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endroit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smtClean="0"/>
              <a:t>-&gt; slide </a:t>
            </a:r>
            <a:r>
              <a:rPr lang="en-US" baseline="0" dirty="0" err="1" smtClean="0"/>
              <a:t>suivant</a:t>
            </a:r>
            <a:r>
              <a:rPr lang="en-US" baseline="0" dirty="0" smtClean="0"/>
              <a:t> : comment les </a:t>
            </a:r>
            <a:r>
              <a:rPr lang="en-US" baseline="0" dirty="0" err="1" smtClean="0"/>
              <a:t>pbs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specifiques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vectoriel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traites</a:t>
            </a:r>
            <a:r>
              <a:rPr lang="en-US" baseline="0" dirty="0" smtClean="0"/>
              <a:t> ?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</a:t>
            </a:r>
            <a:r>
              <a:rPr lang="en-US" dirty="0" err="1" smtClean="0"/>
              <a:t>ont-ils</a:t>
            </a:r>
            <a:r>
              <a:rPr lang="en-US" dirty="0" smtClean="0"/>
              <a:t> </a:t>
            </a:r>
            <a:r>
              <a:rPr lang="en-US" dirty="0" err="1" smtClean="0"/>
              <a:t>faits</a:t>
            </a:r>
            <a:r>
              <a:rPr lang="en-US" dirty="0" smtClean="0"/>
              <a:t> pour </a:t>
            </a:r>
            <a:r>
              <a:rPr lang="en-US" dirty="0" err="1" smtClean="0"/>
              <a:t>etre</a:t>
            </a:r>
            <a:r>
              <a:rPr lang="en-US" dirty="0" smtClean="0"/>
              <a:t> le</a:t>
            </a:r>
            <a:r>
              <a:rPr lang="en-US" baseline="0" dirty="0" smtClean="0"/>
              <a:t> raster?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Grille -&gt; triangulation de </a:t>
            </a:r>
            <a:r>
              <a:rPr lang="en-US" baseline="0" dirty="0" err="1" smtClean="0"/>
              <a:t>delaunay</a:t>
            </a:r>
            <a:endParaRPr lang="en-US" baseline="0" dirty="0" smtClean="0"/>
          </a:p>
          <a:p>
            <a:pPr>
              <a:buFont typeface="Arial" charset="0"/>
              <a:buChar char="•"/>
            </a:pPr>
            <a:r>
              <a:rPr lang="en-US" baseline="0" dirty="0" err="1" smtClean="0"/>
              <a:t>Criteres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perceptuels</a:t>
            </a:r>
            <a:r>
              <a:rPr lang="en-US" baseline="0" dirty="0" smtClean="0"/>
              <a:t> pour le neighborhood matching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Difference avec nous (distribution, </a:t>
            </a:r>
            <a:r>
              <a:rPr lang="en-US" baseline="0" dirty="0" err="1" smtClean="0"/>
              <a:t>niveau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d’analyse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E2A6-9C35-422B-9D95-CD298AA8344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7772400" cy="1975104"/>
          </a:xfrm>
        </p:spPr>
        <p:txBody>
          <a:bodyPr/>
          <a:lstStyle>
            <a:lvl1pPr marR="9144" algn="l">
              <a:defRPr sz="4000" b="1" cap="none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cap="none" baseline="0" dirty="0" smtClean="0"/>
              <a:t/>
            </a:r>
            <a:br>
              <a:rPr kumimoji="0" lang="en-US" cap="none" baseline="0" dirty="0" smtClean="0"/>
            </a:b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6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76000">
              <a:schemeClr val="bg1"/>
            </a:gs>
            <a:gs pos="100000">
              <a:schemeClr val="accent1">
                <a:lumMod val="75000"/>
                <a:alpha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FCDE758-A846-445F-8BEB-DA5FDA113C92}" type="datetimeFigureOut">
              <a:rPr lang="en-US" smtClean="0"/>
              <a:pPr/>
              <a:t>7/30/2009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E3FBF8A-2299-4CB7-B18C-671F1E66C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73" r:id="rId5"/>
    <p:sldLayoutId id="2147483667" r:id="rId6"/>
    <p:sldLayoutId id="2147483668" r:id="rId7"/>
    <p:sldLayoutId id="2147483674" r:id="rId8"/>
    <p:sldLayoutId id="2147483677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>
            <a:lumMod val="90000"/>
          </a:schemeClr>
        </a:buClr>
        <a:buSzPct val="95000"/>
        <a:buFont typeface="Arial" pitchFamily="34" charset="0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Arial" pitchFamily="34" charset="0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3.png"/><Relationship Id="rId3" Type="http://schemas.openxmlformats.org/officeDocument/2006/relationships/image" Target="../media/image63.png"/><Relationship Id="rId21" Type="http://schemas.openxmlformats.org/officeDocument/2006/relationships/image" Target="../media/image78.png"/><Relationship Id="rId7" Type="http://schemas.openxmlformats.org/officeDocument/2006/relationships/image" Target="../media/image60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8.png"/><Relationship Id="rId19" Type="http://schemas.openxmlformats.org/officeDocument/2006/relationships/image" Target="../media/image62.png"/><Relationship Id="rId31" Type="http://schemas.openxmlformats.org/officeDocument/2006/relationships/image" Target="../media/image88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Relationship Id="rId14" Type="http://schemas.openxmlformats.org/officeDocument/2006/relationships/image" Target="../media/image72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0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60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92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8.png"/><Relationship Id="rId7" Type="http://schemas.openxmlformats.org/officeDocument/2006/relationships/image" Target="../media/image9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76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png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103.png"/><Relationship Id="rId10" Type="http://schemas.openxmlformats.org/officeDocument/2006/relationships/image" Target="../media/image68.png"/><Relationship Id="rId4" Type="http://schemas.openxmlformats.org/officeDocument/2006/relationships/image" Target="../media/image102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3.png"/><Relationship Id="rId7" Type="http://schemas.openxmlformats.org/officeDocument/2006/relationships/image" Target="../media/image67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11" Type="http://schemas.openxmlformats.org/officeDocument/2006/relationships/image" Target="../media/image68.png"/><Relationship Id="rId5" Type="http://schemas.openxmlformats.org/officeDocument/2006/relationships/image" Target="../media/image101.png"/><Relationship Id="rId10" Type="http://schemas.openxmlformats.org/officeDocument/2006/relationships/image" Target="../media/image74.png"/><Relationship Id="rId4" Type="http://schemas.openxmlformats.org/officeDocument/2006/relationships/image" Target="../media/image104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11" Type="http://schemas.openxmlformats.org/officeDocument/2006/relationships/image" Target="../media/image74.png"/><Relationship Id="rId5" Type="http://schemas.openxmlformats.org/officeDocument/2006/relationships/image" Target="../media/image101.png"/><Relationship Id="rId10" Type="http://schemas.openxmlformats.org/officeDocument/2006/relationships/image" Target="../media/image78.png"/><Relationship Id="rId4" Type="http://schemas.openxmlformats.org/officeDocument/2006/relationships/image" Target="../media/image106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102.png"/><Relationship Id="rId10" Type="http://schemas.openxmlformats.org/officeDocument/2006/relationships/image" Target="../media/image68.png"/><Relationship Id="rId4" Type="http://schemas.openxmlformats.org/officeDocument/2006/relationships/image" Target="../media/image101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35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Appearance-guided Synthesis</a:t>
            </a:r>
            <a:br>
              <a:rPr lang="en-US" dirty="0" smtClean="0"/>
            </a:br>
            <a:r>
              <a:rPr lang="en-US" dirty="0" smtClean="0"/>
              <a:t>of Element Arrangements</a:t>
            </a:r>
            <a:br>
              <a:rPr lang="en-US" dirty="0" smtClean="0"/>
            </a:br>
            <a:r>
              <a:rPr lang="en-US" dirty="0" smtClean="0"/>
              <a:t>by Example</a:t>
            </a:r>
            <a:endParaRPr lang="en-US" dirty="0"/>
          </a:p>
        </p:txBody>
      </p:sp>
      <p:sp>
        <p:nvSpPr>
          <p:cNvPr id="3" name="authors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</a:t>
            </a:r>
            <a:r>
              <a:rPr lang="en-US" dirty="0" err="1" smtClean="0"/>
              <a:t>Hurtut</a:t>
            </a:r>
            <a:r>
              <a:rPr lang="en-US" dirty="0" smtClean="0"/>
              <a:t>, Pierre-</a:t>
            </a:r>
            <a:r>
              <a:rPr lang="en-US" dirty="0" err="1" smtClean="0"/>
              <a:t>Edouard</a:t>
            </a:r>
            <a:r>
              <a:rPr lang="en-US" dirty="0" smtClean="0"/>
              <a:t> </a:t>
            </a:r>
            <a:r>
              <a:rPr lang="en-US" dirty="0" err="1" smtClean="0"/>
              <a:t>Landes</a:t>
            </a:r>
            <a:r>
              <a:rPr lang="en-US" dirty="0" smtClean="0"/>
              <a:t>, </a:t>
            </a:r>
            <a:r>
              <a:rPr lang="en-US" dirty="0" err="1" smtClean="0"/>
              <a:t>Joëlle</a:t>
            </a:r>
            <a:r>
              <a:rPr lang="en-US" dirty="0" smtClean="0"/>
              <a:t> </a:t>
            </a:r>
            <a:r>
              <a:rPr lang="en-US" dirty="0" err="1" smtClean="0"/>
              <a:t>Thollot</a:t>
            </a:r>
            <a:endParaRPr lang="en-US" dirty="0" smtClean="0"/>
          </a:p>
          <a:p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 smtClean="0"/>
              <a:t>Gousseau</a:t>
            </a:r>
            <a:endParaRPr lang="en-US" dirty="0" smtClean="0"/>
          </a:p>
          <a:p>
            <a:r>
              <a:rPr lang="en-US" dirty="0" smtClean="0"/>
              <a:t>Remy </a:t>
            </a:r>
            <a:r>
              <a:rPr lang="en-US" dirty="0" err="1" smtClean="0"/>
              <a:t>Drouilhet</a:t>
            </a:r>
            <a:r>
              <a:rPr lang="en-US" dirty="0" smtClean="0"/>
              <a:t>, Jean-Fran</a:t>
            </a:r>
            <a:r>
              <a:rPr lang="en-US" dirty="0" smtClean="0">
                <a:latin typeface="+mj-lt"/>
                <a:cs typeface="Times New Roman"/>
              </a:rPr>
              <a:t>ç</a:t>
            </a:r>
            <a:r>
              <a:rPr lang="en-US" dirty="0" smtClean="0"/>
              <a:t>ois </a:t>
            </a:r>
            <a:r>
              <a:rPr lang="en-US" dirty="0" err="1" smtClean="0"/>
              <a:t>Coeurjolly</a:t>
            </a:r>
            <a:endParaRPr lang="en-US" dirty="0"/>
          </a:p>
        </p:txBody>
      </p:sp>
      <p:pic>
        <p:nvPicPr>
          <p:cNvPr id="11" name="paristech" descr="logo_paristech.jp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1445" y="5943600"/>
            <a:ext cx="777240" cy="777240"/>
          </a:xfrm>
          <a:prstGeom prst="rect">
            <a:avLst/>
          </a:prstGeom>
        </p:spPr>
      </p:pic>
      <p:pic>
        <p:nvPicPr>
          <p:cNvPr id="12" name="cnrs" descr="logo_cn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6290" y="5943600"/>
            <a:ext cx="777240" cy="777240"/>
          </a:xfrm>
          <a:prstGeom prst="rect">
            <a:avLst/>
          </a:prstGeom>
        </p:spPr>
      </p:pic>
      <p:pic>
        <p:nvPicPr>
          <p:cNvPr id="13" name="grenoble-universities" descr="logo_grenoble-universit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3" y="6103620"/>
            <a:ext cx="1858537" cy="457200"/>
          </a:xfrm>
          <a:prstGeom prst="rect">
            <a:avLst/>
          </a:prstGeom>
        </p:spPr>
      </p:pic>
      <p:pic>
        <p:nvPicPr>
          <p:cNvPr id="14" name="inria" descr="logo_inrialp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6057900"/>
            <a:ext cx="1925053" cy="548640"/>
          </a:xfrm>
          <a:prstGeom prst="rect">
            <a:avLst/>
          </a:prstGeom>
        </p:spPr>
      </p:pic>
      <p:pic>
        <p:nvPicPr>
          <p:cNvPr id="15" name="ljk" descr="logo_lj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115" y="5943600"/>
            <a:ext cx="1599260" cy="7772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 by Categorization</a:t>
            </a:r>
            <a:endParaRPr lang="en-US" dirty="0"/>
          </a:p>
        </p:txBody>
      </p:sp>
      <p:sp>
        <p:nvSpPr>
          <p:cNvPr id="3" name="principles_txt"/>
          <p:cNvSpPr>
            <a:spLocks noGrp="1"/>
          </p:cNvSpPr>
          <p:nvPr>
            <p:ph idx="4294967295"/>
          </p:nvPr>
        </p:nvSpPr>
        <p:spPr>
          <a:xfrm>
            <a:off x="1371600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2 perceptual principles: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Law of similarity [Kohler ‘76]</a:t>
            </a:r>
            <a:br>
              <a:rPr lang="en-US" sz="2000" dirty="0" smtClean="0"/>
            </a:br>
            <a:r>
              <a:rPr lang="en-US" sz="2000" dirty="0" smtClean="0"/>
              <a:t>Visually-similar elements perceived as a unit</a:t>
            </a:r>
            <a:br>
              <a:rPr lang="en-US" sz="2000" dirty="0" smtClean="0"/>
            </a:br>
            <a:endParaRPr lang="en-US" sz="1100" dirty="0" smtClean="0"/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Texton</a:t>
            </a:r>
            <a:r>
              <a:rPr lang="en-US" sz="2000" dirty="0" smtClean="0"/>
              <a:t> discrimination [</a:t>
            </a:r>
            <a:r>
              <a:rPr lang="en-US" sz="2000" dirty="0" err="1" smtClean="0"/>
              <a:t>Julesz</a:t>
            </a:r>
            <a:r>
              <a:rPr lang="en-US" sz="2000" dirty="0" smtClean="0"/>
              <a:t> ‘86]</a:t>
            </a:r>
            <a:br>
              <a:rPr lang="en-US" sz="2000" dirty="0" smtClean="0"/>
            </a:br>
            <a:r>
              <a:rPr lang="en-US" sz="2000" dirty="0" smtClean="0"/>
              <a:t>Visually-dissimilar elements pre-attentively discriminated</a:t>
            </a:r>
          </a:p>
        </p:txBody>
      </p:sp>
      <p:sp>
        <p:nvSpPr>
          <p:cNvPr id="6" name="outer_rectangle"/>
          <p:cNvSpPr/>
          <p:nvPr/>
        </p:nvSpPr>
        <p:spPr>
          <a:xfrm>
            <a:off x="2941064" y="3675094"/>
            <a:ext cx="2971800" cy="2852928"/>
          </a:xfrm>
          <a:prstGeom prst="rect">
            <a:avLst/>
          </a:prstGeom>
          <a:noFill/>
          <a:ln w="444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uter_rectangle2"/>
          <p:cNvSpPr/>
          <p:nvPr/>
        </p:nvSpPr>
        <p:spPr>
          <a:xfrm>
            <a:off x="2941064" y="3675094"/>
            <a:ext cx="2971800" cy="285292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444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ner_rectangle"/>
          <p:cNvSpPr/>
          <p:nvPr/>
        </p:nvSpPr>
        <p:spPr>
          <a:xfrm>
            <a:off x="3992496" y="4533580"/>
            <a:ext cx="1143000" cy="1143000"/>
          </a:xfrm>
          <a:prstGeom prst="rect">
            <a:avLst/>
          </a:prstGeom>
          <a:noFill/>
          <a:ln w="444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nner_rectangle2"/>
          <p:cNvSpPr/>
          <p:nvPr/>
        </p:nvSpPr>
        <p:spPr>
          <a:xfrm>
            <a:off x="3992496" y="4533580"/>
            <a:ext cx="1143000" cy="1143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 w="444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extons_img" descr="jules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5343" y="3733800"/>
            <a:ext cx="2888515" cy="2743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  <p:bldP spid="8" grpId="0" animBg="1"/>
      <p:bldP spid="7" grpId="0" animBg="1"/>
      <p:bldP spid="7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 Description</a:t>
            </a:r>
            <a:endParaRPr lang="en-US" dirty="0"/>
          </a:p>
        </p:txBody>
      </p:sp>
      <p:sp>
        <p:nvSpPr>
          <p:cNvPr id="11" name="moon_bbox"/>
          <p:cNvSpPr/>
          <p:nvPr/>
        </p:nvSpPr>
        <p:spPr>
          <a:xfrm>
            <a:off x="4724400" y="2965390"/>
            <a:ext cx="1447800" cy="1524000"/>
          </a:xfrm>
          <a:prstGeom prst="rect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02_bbox"/>
          <p:cNvSpPr/>
          <p:nvPr/>
        </p:nvSpPr>
        <p:spPr>
          <a:xfrm>
            <a:off x="2667000" y="2889190"/>
            <a:ext cx="1524000" cy="1600200"/>
          </a:xfrm>
          <a:prstGeom prst="rect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tar01_bbox"/>
          <p:cNvSpPr/>
          <p:nvPr/>
        </p:nvSpPr>
        <p:spPr>
          <a:xfrm rot="956435">
            <a:off x="1129625" y="2738933"/>
            <a:ext cx="743139" cy="1869814"/>
          </a:xfrm>
          <a:prstGeom prst="rect">
            <a:avLst/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moon" descr="starry-sky_pe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965390"/>
            <a:ext cx="1438952" cy="1543512"/>
          </a:xfrm>
          <a:prstGeom prst="rect">
            <a:avLst/>
          </a:prstGeom>
        </p:spPr>
      </p:pic>
      <p:pic>
        <p:nvPicPr>
          <p:cNvPr id="9" name="star01" descr="starry-sky_p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12990"/>
            <a:ext cx="781714" cy="1742670"/>
          </a:xfrm>
          <a:prstGeom prst="rect">
            <a:avLst/>
          </a:prstGeom>
        </p:spPr>
      </p:pic>
      <p:pic>
        <p:nvPicPr>
          <p:cNvPr id="10" name="star02" descr="starry-sky_pe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889190"/>
            <a:ext cx="1498702" cy="1593302"/>
          </a:xfrm>
          <a:prstGeom prst="rect">
            <a:avLst/>
          </a:prstGeom>
        </p:spPr>
      </p:pic>
      <p:cxnSp>
        <p:nvCxnSpPr>
          <p:cNvPr id="16" name="moon_bbox_B"/>
          <p:cNvCxnSpPr>
            <a:stCxn id="11" idx="0"/>
            <a:endCxn id="11" idx="2"/>
          </p:cNvCxnSpPr>
          <p:nvPr/>
        </p:nvCxnSpPr>
        <p:spPr>
          <a:xfrm rot="16200000" flipH="1">
            <a:off x="4686300" y="3727390"/>
            <a:ext cx="1524000" cy="1588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oon_bbox_A"/>
          <p:cNvCxnSpPr>
            <a:stCxn id="11" idx="1"/>
            <a:endCxn id="11" idx="3"/>
          </p:cNvCxnSpPr>
          <p:nvPr/>
        </p:nvCxnSpPr>
        <p:spPr>
          <a:xfrm rot="10800000" flipH="1">
            <a:off x="4724400" y="3727390"/>
            <a:ext cx="1447800" cy="1588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ar02_bbox_B"/>
          <p:cNvCxnSpPr>
            <a:stCxn id="17" idx="0"/>
            <a:endCxn id="17" idx="2"/>
          </p:cNvCxnSpPr>
          <p:nvPr/>
        </p:nvCxnSpPr>
        <p:spPr>
          <a:xfrm rot="16200000" flipH="1">
            <a:off x="2628900" y="3689290"/>
            <a:ext cx="1600200" cy="1588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ar02_bbox_A"/>
          <p:cNvCxnSpPr>
            <a:stCxn id="17" idx="1"/>
            <a:endCxn id="10" idx="3"/>
          </p:cNvCxnSpPr>
          <p:nvPr/>
        </p:nvCxnSpPr>
        <p:spPr>
          <a:xfrm rot="10800000" flipH="1">
            <a:off x="2667000" y="3685842"/>
            <a:ext cx="1498702" cy="3449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ar01_bbox_B"/>
          <p:cNvCxnSpPr>
            <a:stCxn id="24" idx="1"/>
            <a:endCxn id="24" idx="3"/>
          </p:cNvCxnSpPr>
          <p:nvPr/>
        </p:nvCxnSpPr>
        <p:spPr>
          <a:xfrm rot="10800000" flipH="1" flipV="1">
            <a:off x="1143912" y="3571792"/>
            <a:ext cx="714563" cy="204096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ar01_bbox_A"/>
          <p:cNvCxnSpPr>
            <a:stCxn id="24" idx="0"/>
            <a:endCxn id="24" idx="2"/>
          </p:cNvCxnSpPr>
          <p:nvPr/>
        </p:nvCxnSpPr>
        <p:spPr>
          <a:xfrm rot="16200000" flipH="1" flipV="1">
            <a:off x="602238" y="3417077"/>
            <a:ext cx="1797914" cy="513526"/>
          </a:xfrm>
          <a:prstGeom prst="line">
            <a:avLst/>
          </a:prstGeom>
          <a:ln w="444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ea1"/>
          <p:cNvSpPr/>
          <p:nvPr/>
        </p:nvSpPr>
        <p:spPr>
          <a:xfrm>
            <a:off x="6709071" y="2672834"/>
            <a:ext cx="16002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Area</a:t>
            </a:r>
            <a:endParaRPr lang="en-US" dirty="0"/>
          </a:p>
        </p:txBody>
      </p:sp>
      <p:sp>
        <p:nvSpPr>
          <p:cNvPr id="37" name="orientation1"/>
          <p:cNvSpPr/>
          <p:nvPr/>
        </p:nvSpPr>
        <p:spPr>
          <a:xfrm>
            <a:off x="6709071" y="3130034"/>
            <a:ext cx="16002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Orientation</a:t>
            </a:r>
          </a:p>
        </p:txBody>
      </p:sp>
      <p:sp>
        <p:nvSpPr>
          <p:cNvPr id="38" name="elongation1"/>
          <p:cNvSpPr/>
          <p:nvPr/>
        </p:nvSpPr>
        <p:spPr>
          <a:xfrm>
            <a:off x="6709071" y="3587234"/>
            <a:ext cx="16002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Elongation</a:t>
            </a:r>
          </a:p>
        </p:txBody>
      </p:sp>
      <p:sp>
        <p:nvSpPr>
          <p:cNvPr id="39" name="extremities1"/>
          <p:cNvSpPr/>
          <p:nvPr/>
        </p:nvSpPr>
        <p:spPr>
          <a:xfrm>
            <a:off x="6709071" y="4044434"/>
            <a:ext cx="16002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 Extremities</a:t>
            </a:r>
          </a:p>
        </p:txBody>
      </p:sp>
      <p:sp>
        <p:nvSpPr>
          <p:cNvPr id="40" name="crossings1"/>
          <p:cNvSpPr/>
          <p:nvPr/>
        </p:nvSpPr>
        <p:spPr>
          <a:xfrm>
            <a:off x="6709071" y="4501634"/>
            <a:ext cx="16002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# Crossings</a:t>
            </a:r>
          </a:p>
        </p:txBody>
      </p:sp>
      <p:sp>
        <p:nvSpPr>
          <p:cNvPr id="42" name="area2"/>
          <p:cNvSpPr/>
          <p:nvPr/>
        </p:nvSpPr>
        <p:spPr>
          <a:xfrm>
            <a:off x="6709071" y="2672834"/>
            <a:ext cx="16002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orientation2"/>
          <p:cNvSpPr/>
          <p:nvPr/>
        </p:nvSpPr>
        <p:spPr>
          <a:xfrm>
            <a:off x="6709071" y="3130034"/>
            <a:ext cx="16002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Orientation</a:t>
            </a:r>
          </a:p>
        </p:txBody>
      </p:sp>
      <p:sp>
        <p:nvSpPr>
          <p:cNvPr id="44" name="elongation2"/>
          <p:cNvSpPr/>
          <p:nvPr/>
        </p:nvSpPr>
        <p:spPr>
          <a:xfrm>
            <a:off x="6709071" y="3587234"/>
            <a:ext cx="16002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Elongation</a:t>
            </a:r>
          </a:p>
        </p:txBody>
      </p:sp>
      <p:sp>
        <p:nvSpPr>
          <p:cNvPr id="46" name="extremities2"/>
          <p:cNvSpPr/>
          <p:nvPr/>
        </p:nvSpPr>
        <p:spPr>
          <a:xfrm>
            <a:off x="6709071" y="4044434"/>
            <a:ext cx="16002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Extremities</a:t>
            </a:r>
          </a:p>
        </p:txBody>
      </p:sp>
      <p:sp>
        <p:nvSpPr>
          <p:cNvPr id="47" name="crossings2"/>
          <p:cNvSpPr/>
          <p:nvPr/>
        </p:nvSpPr>
        <p:spPr>
          <a:xfrm>
            <a:off x="6709071" y="4501634"/>
            <a:ext cx="16002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Crossings</a:t>
            </a:r>
          </a:p>
        </p:txBody>
      </p:sp>
      <p:sp>
        <p:nvSpPr>
          <p:cNvPr id="41" name="descriptive_features"/>
          <p:cNvSpPr txBox="1"/>
          <p:nvPr/>
        </p:nvSpPr>
        <p:spPr>
          <a:xfrm>
            <a:off x="6400800" y="50408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Descriptive features</a:t>
            </a:r>
            <a:endParaRPr lang="en-US" dirty="0"/>
          </a:p>
        </p:txBody>
      </p:sp>
      <p:grpSp>
        <p:nvGrpSpPr>
          <p:cNvPr id="73" name="extremities"/>
          <p:cNvGrpSpPr/>
          <p:nvPr/>
        </p:nvGrpSpPr>
        <p:grpSpPr>
          <a:xfrm>
            <a:off x="1038306" y="2720540"/>
            <a:ext cx="5167677" cy="1933494"/>
            <a:chOff x="1038306" y="3171906"/>
            <a:chExt cx="5167677" cy="1933494"/>
          </a:xfrm>
        </p:grpSpPr>
        <p:sp>
          <p:nvSpPr>
            <p:cNvPr id="48" name="circle"/>
            <p:cNvSpPr/>
            <p:nvPr/>
          </p:nvSpPr>
          <p:spPr>
            <a:xfrm>
              <a:off x="5570551" y="3389245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circle"/>
            <p:cNvSpPr/>
            <p:nvPr/>
          </p:nvSpPr>
          <p:spPr>
            <a:xfrm>
              <a:off x="5977383" y="3886200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circle"/>
            <p:cNvSpPr/>
            <p:nvPr/>
          </p:nvSpPr>
          <p:spPr>
            <a:xfrm>
              <a:off x="3192449" y="3256057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circle"/>
            <p:cNvSpPr/>
            <p:nvPr/>
          </p:nvSpPr>
          <p:spPr>
            <a:xfrm>
              <a:off x="4030649" y="3605253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circle"/>
            <p:cNvSpPr/>
            <p:nvPr/>
          </p:nvSpPr>
          <p:spPr>
            <a:xfrm>
              <a:off x="3925955" y="4611755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circle"/>
            <p:cNvSpPr/>
            <p:nvPr/>
          </p:nvSpPr>
          <p:spPr>
            <a:xfrm>
              <a:off x="2971800" y="4780057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circle"/>
            <p:cNvSpPr/>
            <p:nvPr/>
          </p:nvSpPr>
          <p:spPr>
            <a:xfrm>
              <a:off x="2582849" y="3970351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circle"/>
            <p:cNvSpPr/>
            <p:nvPr/>
          </p:nvSpPr>
          <p:spPr>
            <a:xfrm>
              <a:off x="1082702" y="4876800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ircle"/>
            <p:cNvSpPr/>
            <p:nvPr/>
          </p:nvSpPr>
          <p:spPr>
            <a:xfrm>
              <a:off x="1781094" y="3171906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le"/>
            <p:cNvSpPr/>
            <p:nvPr/>
          </p:nvSpPr>
          <p:spPr>
            <a:xfrm>
              <a:off x="1782418" y="3839818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ircle"/>
            <p:cNvSpPr/>
            <p:nvPr/>
          </p:nvSpPr>
          <p:spPr>
            <a:xfrm>
              <a:off x="1801637" y="4098898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circle"/>
            <p:cNvSpPr/>
            <p:nvPr/>
          </p:nvSpPr>
          <p:spPr>
            <a:xfrm>
              <a:off x="1592249" y="4319547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circle"/>
            <p:cNvSpPr/>
            <p:nvPr/>
          </p:nvSpPr>
          <p:spPr>
            <a:xfrm>
              <a:off x="1098604" y="4214853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circle"/>
            <p:cNvSpPr/>
            <p:nvPr/>
          </p:nvSpPr>
          <p:spPr>
            <a:xfrm>
              <a:off x="1287449" y="3652959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circle"/>
            <p:cNvSpPr/>
            <p:nvPr/>
          </p:nvSpPr>
          <p:spPr>
            <a:xfrm>
              <a:off x="1038306" y="3854396"/>
              <a:ext cx="182880" cy="18288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circle"/>
            <p:cNvSpPr/>
            <p:nvPr/>
          </p:nvSpPr>
          <p:spPr>
            <a:xfrm>
              <a:off x="1331123" y="4138623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circle"/>
            <p:cNvSpPr/>
            <p:nvPr/>
          </p:nvSpPr>
          <p:spPr>
            <a:xfrm>
              <a:off x="1459707" y="4164805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circle"/>
            <p:cNvSpPr/>
            <p:nvPr/>
          </p:nvSpPr>
          <p:spPr>
            <a:xfrm>
              <a:off x="1559719" y="4076703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circle"/>
            <p:cNvSpPr/>
            <p:nvPr/>
          </p:nvSpPr>
          <p:spPr>
            <a:xfrm>
              <a:off x="1624015" y="3967163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circle"/>
            <p:cNvSpPr/>
            <p:nvPr/>
          </p:nvSpPr>
          <p:spPr>
            <a:xfrm>
              <a:off x="1592771" y="3852867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ircle"/>
            <p:cNvSpPr/>
            <p:nvPr/>
          </p:nvSpPr>
          <p:spPr>
            <a:xfrm>
              <a:off x="1466852" y="3814763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circle"/>
            <p:cNvSpPr/>
            <p:nvPr/>
          </p:nvSpPr>
          <p:spPr>
            <a:xfrm>
              <a:off x="1359408" y="3886200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circle"/>
            <p:cNvSpPr/>
            <p:nvPr/>
          </p:nvSpPr>
          <p:spPr>
            <a:xfrm>
              <a:off x="1300166" y="4005266"/>
              <a:ext cx="118872" cy="118872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crossings"/>
          <p:cNvGrpSpPr/>
          <p:nvPr/>
        </p:nvGrpSpPr>
        <p:grpSpPr>
          <a:xfrm>
            <a:off x="3028948" y="3206234"/>
            <a:ext cx="933452" cy="957259"/>
            <a:chOff x="3028948" y="3657600"/>
            <a:chExt cx="933452" cy="957259"/>
          </a:xfrm>
        </p:grpSpPr>
        <p:sp>
          <p:nvSpPr>
            <p:cNvPr id="74" name="circle"/>
            <p:cNvSpPr/>
            <p:nvPr/>
          </p:nvSpPr>
          <p:spPr>
            <a:xfrm>
              <a:off x="3090859" y="3767141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circle"/>
            <p:cNvSpPr/>
            <p:nvPr/>
          </p:nvSpPr>
          <p:spPr>
            <a:xfrm>
              <a:off x="3524252" y="3657600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circle"/>
            <p:cNvSpPr/>
            <p:nvPr/>
          </p:nvSpPr>
          <p:spPr>
            <a:xfrm>
              <a:off x="3028948" y="4191000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circle"/>
            <p:cNvSpPr/>
            <p:nvPr/>
          </p:nvSpPr>
          <p:spPr>
            <a:xfrm>
              <a:off x="3443289" y="4386259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circle"/>
            <p:cNvSpPr/>
            <p:nvPr/>
          </p:nvSpPr>
          <p:spPr>
            <a:xfrm>
              <a:off x="3733800" y="4052897"/>
              <a:ext cx="228600" cy="228600"/>
            </a:xfrm>
            <a:prstGeom prst="ellipse">
              <a:avLst/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4" name="curve-based_txt"/>
          <p:cNvSpPr txBox="1"/>
          <p:nvPr/>
        </p:nvSpPr>
        <p:spPr>
          <a:xfrm>
            <a:off x="1329904" y="1978408"/>
            <a:ext cx="40479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Curve-based elements</a:t>
            </a:r>
            <a:endParaRPr lang="en-US" sz="3000" dirty="0"/>
          </a:p>
        </p:txBody>
      </p:sp>
      <p:sp>
        <p:nvSpPr>
          <p:cNvPr id="65" name="inspiration-from_txt"/>
          <p:cNvSpPr txBox="1"/>
          <p:nvPr/>
        </p:nvSpPr>
        <p:spPr>
          <a:xfrm>
            <a:off x="1329904" y="5040868"/>
            <a:ext cx="429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Inspired from </a:t>
            </a:r>
            <a:r>
              <a:rPr lang="en-US" dirty="0" err="1" smtClean="0"/>
              <a:t>Julesz</a:t>
            </a:r>
            <a:r>
              <a:rPr lang="en-US" dirty="0" smtClean="0"/>
              <a:t>’ perceptual studies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24" grpId="0" animBg="1"/>
      <p:bldP spid="24" grpId="1" animBg="1"/>
      <p:bldP spid="35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1" grpId="0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Analysis</a:t>
            </a:r>
            <a:endParaRPr lang="en-US" dirty="0"/>
          </a:p>
        </p:txBody>
      </p:sp>
      <p:pic>
        <p:nvPicPr>
          <p:cNvPr id="73" name="arr_raw" descr="arrangement_ra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133600"/>
            <a:ext cx="2387798" cy="2387798"/>
          </a:xfrm>
          <a:prstGeom prst="rect">
            <a:avLst/>
          </a:prstGeom>
        </p:spPr>
      </p:pic>
      <p:pic>
        <p:nvPicPr>
          <p:cNvPr id="65" name="arr_intermediate" descr="arrangement_intermedi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133600"/>
            <a:ext cx="2387798" cy="2387798"/>
          </a:xfrm>
          <a:prstGeom prst="rect">
            <a:avLst/>
          </a:prstGeom>
        </p:spPr>
      </p:pic>
      <p:pic>
        <p:nvPicPr>
          <p:cNvPr id="64" name="arr_final" descr="arrangement_f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133600"/>
            <a:ext cx="2387798" cy="2387798"/>
          </a:xfrm>
          <a:prstGeom prst="rect">
            <a:avLst/>
          </a:prstGeom>
        </p:spPr>
      </p:pic>
      <p:pic>
        <p:nvPicPr>
          <p:cNvPr id="81" name="h1_raw" descr="histos-pe_h1-ra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270350"/>
            <a:ext cx="1553870" cy="1225449"/>
          </a:xfrm>
          <a:prstGeom prst="rect">
            <a:avLst/>
          </a:prstGeom>
        </p:spPr>
      </p:pic>
      <p:pic>
        <p:nvPicPr>
          <p:cNvPr id="80" name="h1_mod" descr="histos-pe_h1-mo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3270350"/>
            <a:ext cx="1553870" cy="1225450"/>
          </a:xfrm>
          <a:prstGeom prst="rect">
            <a:avLst/>
          </a:prstGeom>
        </p:spPr>
      </p:pic>
      <p:pic>
        <p:nvPicPr>
          <p:cNvPr id="82" name="h2" descr="histos-pe_h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877" y="3270350"/>
            <a:ext cx="1553870" cy="1225450"/>
          </a:xfrm>
          <a:prstGeom prst="rect">
            <a:avLst/>
          </a:prstGeom>
        </p:spPr>
      </p:pic>
      <p:pic>
        <p:nvPicPr>
          <p:cNvPr id="79" name="h3_raw" descr="histos-pe_h3-ra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877" y="4794350"/>
            <a:ext cx="1553870" cy="1225449"/>
          </a:xfrm>
          <a:prstGeom prst="rect">
            <a:avLst/>
          </a:prstGeom>
        </p:spPr>
      </p:pic>
      <p:pic>
        <p:nvPicPr>
          <p:cNvPr id="83" name="h3_mod" descr="histos-pe_h3-mo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877" y="4794350"/>
            <a:ext cx="1553870" cy="1225450"/>
          </a:xfrm>
          <a:prstGeom prst="rect">
            <a:avLst/>
          </a:prstGeom>
        </p:spPr>
      </p:pic>
      <p:grpSp>
        <p:nvGrpSpPr>
          <p:cNvPr id="121" name="pca"/>
          <p:cNvGrpSpPr/>
          <p:nvPr/>
        </p:nvGrpSpPr>
        <p:grpSpPr>
          <a:xfrm>
            <a:off x="4187951" y="2647950"/>
            <a:ext cx="4641723" cy="400050"/>
            <a:chOff x="4187952" y="2647950"/>
            <a:chExt cx="4498848" cy="400050"/>
          </a:xfrm>
        </p:grpSpPr>
        <p:sp>
          <p:nvSpPr>
            <p:cNvPr id="107" name="1-dimensional"/>
            <p:cNvSpPr txBox="1"/>
            <p:nvPr/>
          </p:nvSpPr>
          <p:spPr>
            <a:xfrm>
              <a:off x="5728593" y="2740223"/>
              <a:ext cx="1423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Reduction to 1D</a:t>
              </a:r>
              <a:endParaRPr lang="en-US" sz="1400" dirty="0"/>
            </a:p>
          </p:txBody>
        </p:sp>
        <p:pic>
          <p:nvPicPr>
            <p:cNvPr id="109" name="bracket" descr="bracke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7952" y="2647950"/>
              <a:ext cx="4498848" cy="132421"/>
            </a:xfrm>
            <a:prstGeom prst="rect">
              <a:avLst/>
            </a:prstGeom>
          </p:spPr>
        </p:pic>
      </p:grpSp>
      <p:sp>
        <p:nvSpPr>
          <p:cNvPr id="110" name="area1"/>
          <p:cNvSpPr/>
          <p:nvPr/>
        </p:nvSpPr>
        <p:spPr>
          <a:xfrm>
            <a:off x="3048000" y="2133600"/>
            <a:ext cx="1066800" cy="381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Area</a:t>
            </a:r>
            <a:endParaRPr lang="en-US" sz="1400" dirty="0"/>
          </a:p>
        </p:txBody>
      </p:sp>
      <p:sp>
        <p:nvSpPr>
          <p:cNvPr id="42" name="area2"/>
          <p:cNvSpPr/>
          <p:nvPr/>
        </p:nvSpPr>
        <p:spPr>
          <a:xfrm>
            <a:off x="3048000" y="2133600"/>
            <a:ext cx="1066800" cy="381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5400000" scaled="0"/>
          </a:gra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Area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20" name="other-features1"/>
          <p:cNvGrpSpPr/>
          <p:nvPr/>
        </p:nvGrpSpPr>
        <p:grpSpPr>
          <a:xfrm>
            <a:off x="4191000" y="2133600"/>
            <a:ext cx="4614672" cy="381000"/>
            <a:chOff x="4191000" y="2133600"/>
            <a:chExt cx="4614672" cy="381000"/>
          </a:xfrm>
        </p:grpSpPr>
        <p:sp>
          <p:nvSpPr>
            <p:cNvPr id="113" name="orientation1"/>
            <p:cNvSpPr/>
            <p:nvPr/>
          </p:nvSpPr>
          <p:spPr>
            <a:xfrm>
              <a:off x="4191000" y="2133600"/>
              <a:ext cx="1066800" cy="381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Orientation</a:t>
              </a:r>
            </a:p>
          </p:txBody>
        </p:sp>
        <p:sp>
          <p:nvSpPr>
            <p:cNvPr id="114" name="elongation1"/>
            <p:cNvSpPr/>
            <p:nvPr/>
          </p:nvSpPr>
          <p:spPr>
            <a:xfrm>
              <a:off x="5323840" y="2133600"/>
              <a:ext cx="1066800" cy="381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Elongation</a:t>
              </a:r>
            </a:p>
          </p:txBody>
        </p:sp>
        <p:sp>
          <p:nvSpPr>
            <p:cNvPr id="115" name="extremities1"/>
            <p:cNvSpPr/>
            <p:nvPr/>
          </p:nvSpPr>
          <p:spPr>
            <a:xfrm>
              <a:off x="6466203" y="2133600"/>
              <a:ext cx="1188720" cy="381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#Extremities</a:t>
              </a:r>
            </a:p>
          </p:txBody>
        </p:sp>
        <p:sp>
          <p:nvSpPr>
            <p:cNvPr id="116" name="crossings1"/>
            <p:cNvSpPr/>
            <p:nvPr/>
          </p:nvSpPr>
          <p:spPr>
            <a:xfrm>
              <a:off x="7708392" y="2133600"/>
              <a:ext cx="1097280" cy="381000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#Crossings</a:t>
              </a:r>
            </a:p>
          </p:txBody>
        </p:sp>
      </p:grpSp>
      <p:grpSp>
        <p:nvGrpSpPr>
          <p:cNvPr id="33" name="other-features2"/>
          <p:cNvGrpSpPr/>
          <p:nvPr/>
        </p:nvGrpSpPr>
        <p:grpSpPr>
          <a:xfrm>
            <a:off x="4191000" y="2133600"/>
            <a:ext cx="4617978" cy="381000"/>
            <a:chOff x="4191000" y="2133600"/>
            <a:chExt cx="4617978" cy="381000"/>
          </a:xfrm>
        </p:grpSpPr>
        <p:sp>
          <p:nvSpPr>
            <p:cNvPr id="34" name="orientation2"/>
            <p:cNvSpPr/>
            <p:nvPr/>
          </p:nvSpPr>
          <p:spPr>
            <a:xfrm>
              <a:off x="4191000" y="2133600"/>
              <a:ext cx="1066800" cy="381000"/>
            </a:xfrm>
            <a:prstGeom prst="rect">
              <a:avLst/>
            </a:pr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Orientation</a:t>
              </a:r>
            </a:p>
          </p:txBody>
        </p:sp>
        <p:sp>
          <p:nvSpPr>
            <p:cNvPr id="35" name="elongation2"/>
            <p:cNvSpPr/>
            <p:nvPr/>
          </p:nvSpPr>
          <p:spPr>
            <a:xfrm>
              <a:off x="5323840" y="2133600"/>
              <a:ext cx="1066800" cy="381000"/>
            </a:xfrm>
            <a:prstGeom prst="rect">
              <a:avLst/>
            </a:pr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Elongation</a:t>
              </a:r>
            </a:p>
          </p:txBody>
        </p:sp>
        <p:sp>
          <p:nvSpPr>
            <p:cNvPr id="36" name="extremities2"/>
            <p:cNvSpPr/>
            <p:nvPr/>
          </p:nvSpPr>
          <p:spPr>
            <a:xfrm>
              <a:off x="6462792" y="2133600"/>
              <a:ext cx="1188720" cy="381000"/>
            </a:xfrm>
            <a:prstGeom prst="rect">
              <a:avLst/>
            </a:pr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#Extremities</a:t>
              </a:r>
            </a:p>
          </p:txBody>
        </p:sp>
        <p:sp>
          <p:nvSpPr>
            <p:cNvPr id="37" name="crossings2"/>
            <p:cNvSpPr/>
            <p:nvPr/>
          </p:nvSpPr>
          <p:spPr>
            <a:xfrm>
              <a:off x="7711698" y="2133600"/>
              <a:ext cx="1097280" cy="381000"/>
            </a:xfrm>
            <a:prstGeom prst="rect">
              <a:avLst/>
            </a:pr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#Crossings</a:t>
              </a:r>
            </a:p>
          </p:txBody>
        </p:sp>
      </p:grpSp>
      <p:sp>
        <p:nvSpPr>
          <p:cNvPr id="117" name="2-fold"/>
          <p:cNvSpPr txBox="1"/>
          <p:nvPr/>
        </p:nvSpPr>
        <p:spPr>
          <a:xfrm>
            <a:off x="533400" y="48006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2-fold analysis</a:t>
            </a:r>
            <a:endParaRPr lang="en-US" dirty="0"/>
          </a:p>
        </p:txBody>
      </p:sp>
      <p:sp>
        <p:nvSpPr>
          <p:cNvPr id="118" name="a-contrario"/>
          <p:cNvSpPr txBox="1"/>
          <p:nvPr/>
        </p:nvSpPr>
        <p:spPr>
          <a:xfrm>
            <a:off x="534174" y="5181600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Categorization by </a:t>
            </a:r>
            <a:r>
              <a:rPr lang="en-US" i="1" dirty="0" smtClean="0"/>
              <a:t>a </a:t>
            </a:r>
            <a:r>
              <a:rPr lang="en-US" i="1" dirty="0" err="1" smtClean="0"/>
              <a:t>contrario</a:t>
            </a:r>
            <a:r>
              <a:rPr lang="en-US" dirty="0" smtClean="0"/>
              <a:t> mode-seeking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42" grpId="0" animBg="1"/>
      <p:bldP spid="42" grpId="1" animBg="1"/>
      <p:bldP spid="117" grpId="0"/>
      <p:bldP spid="1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Categorization Results</a:t>
            </a:r>
            <a:endParaRPr lang="en-US" dirty="0"/>
          </a:p>
        </p:txBody>
      </p:sp>
      <p:pic>
        <p:nvPicPr>
          <p:cNvPr id="3" name="categories" descr="cat-result_b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691" y="1600200"/>
            <a:ext cx="3950618" cy="3950618"/>
          </a:xfrm>
          <a:prstGeom prst="rect">
            <a:avLst/>
          </a:prstGeom>
        </p:spPr>
      </p:pic>
      <p:pic>
        <p:nvPicPr>
          <p:cNvPr id="4" name="elts" descr="cat-result_b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691" y="1600200"/>
            <a:ext cx="3950618" cy="39506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Categorization Results</a:t>
            </a:r>
            <a:endParaRPr lang="en-US" dirty="0"/>
          </a:p>
        </p:txBody>
      </p:sp>
      <p:pic>
        <p:nvPicPr>
          <p:cNvPr id="3" name="categories" descr="cat-result_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1600200"/>
            <a:ext cx="3909325" cy="3909325"/>
          </a:xfrm>
          <a:prstGeom prst="rect">
            <a:avLst/>
          </a:prstGeom>
        </p:spPr>
      </p:pic>
      <p:pic>
        <p:nvPicPr>
          <p:cNvPr id="4" name="elements" descr="cat-result_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48" y="1600200"/>
            <a:ext cx="3909325" cy="39093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Categorization Results</a:t>
            </a:r>
            <a:endParaRPr lang="en-US" dirty="0"/>
          </a:p>
        </p:txBody>
      </p:sp>
      <p:pic>
        <p:nvPicPr>
          <p:cNvPr id="3" name="categories" descr="cat-result_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1600200"/>
            <a:ext cx="3932278" cy="3932278"/>
          </a:xfrm>
          <a:prstGeom prst="rect">
            <a:avLst/>
          </a:prstGeom>
        </p:spPr>
      </p:pic>
      <p:pic>
        <p:nvPicPr>
          <p:cNvPr id="4" name="elts" descr="cat-result_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048" y="1600200"/>
            <a:ext cx="3932278" cy="39322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28" name="model"/>
          <p:cNvGrpSpPr/>
          <p:nvPr/>
        </p:nvGrpSpPr>
        <p:grpSpPr>
          <a:xfrm>
            <a:off x="3067050" y="3372364"/>
            <a:ext cx="1554480" cy="1097280"/>
            <a:chOff x="3124200" y="3246120"/>
            <a:chExt cx="1554480" cy="1097280"/>
          </a:xfrm>
        </p:grpSpPr>
        <p:sp>
          <p:nvSpPr>
            <p:cNvPr id="24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</p:grpSp>
      <p:grpSp>
        <p:nvGrpSpPr>
          <p:cNvPr id="43" name="categorization2"/>
          <p:cNvGrpSpPr/>
          <p:nvPr/>
        </p:nvGrpSpPr>
        <p:grpSpPr>
          <a:xfrm>
            <a:off x="1341120" y="3352800"/>
            <a:ext cx="1554480" cy="1443454"/>
            <a:chOff x="1309030" y="1714500"/>
            <a:chExt cx="1554480" cy="1443454"/>
          </a:xfrm>
        </p:grpSpPr>
        <p:sp>
          <p:nvSpPr>
            <p:cNvPr id="37" name="categorization2_box"/>
            <p:cNvSpPr/>
            <p:nvPr/>
          </p:nvSpPr>
          <p:spPr>
            <a:xfrm>
              <a:off x="1309030" y="171450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tegorization_txt"/>
            <p:cNvSpPr txBox="1"/>
            <p:nvPr/>
          </p:nvSpPr>
          <p:spPr>
            <a:xfrm>
              <a:off x="1333500" y="2819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  <p:pic>
          <p:nvPicPr>
            <p:cNvPr id="36" name="inbox_cat" descr="pipeline_inbox_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374" y="1737360"/>
              <a:ext cx="973793" cy="105156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4" name="model"/>
          <p:cNvGrpSpPr/>
          <p:nvPr/>
        </p:nvGrpSpPr>
        <p:grpSpPr>
          <a:xfrm>
            <a:off x="3067050" y="3372364"/>
            <a:ext cx="1554480" cy="1097280"/>
            <a:chOff x="3124200" y="3246120"/>
            <a:chExt cx="1554480" cy="1097280"/>
          </a:xfrm>
        </p:grpSpPr>
        <p:sp>
          <p:nvSpPr>
            <p:cNvPr id="24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Model fitting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categorization2"/>
          <p:cNvGrpSpPr/>
          <p:nvPr/>
        </p:nvGrpSpPr>
        <p:grpSpPr>
          <a:xfrm>
            <a:off x="1341120" y="3352800"/>
            <a:ext cx="1554480" cy="1443454"/>
            <a:chOff x="1309030" y="1714500"/>
            <a:chExt cx="1554480" cy="1443454"/>
          </a:xfrm>
        </p:grpSpPr>
        <p:sp>
          <p:nvSpPr>
            <p:cNvPr id="37" name="categorization2_box"/>
            <p:cNvSpPr/>
            <p:nvPr/>
          </p:nvSpPr>
          <p:spPr>
            <a:xfrm>
              <a:off x="1309030" y="171450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tegorization_txt"/>
            <p:cNvSpPr txBox="1"/>
            <p:nvPr/>
          </p:nvSpPr>
          <p:spPr>
            <a:xfrm>
              <a:off x="1333500" y="2819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  <p:pic>
          <p:nvPicPr>
            <p:cNvPr id="36" name="inbox_cat" descr="pipeline_inbox_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374" y="1737360"/>
              <a:ext cx="973793" cy="105156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Modeling the Spatial Interactions</a:t>
            </a:r>
            <a:endParaRPr lang="en-US" dirty="0"/>
          </a:p>
        </p:txBody>
      </p:sp>
      <p:pic>
        <p:nvPicPr>
          <p:cNvPr id="39" name="fleur-0" descr="motif_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714" y="2851373"/>
            <a:ext cx="682045" cy="665806"/>
          </a:xfrm>
          <a:prstGeom prst="rect">
            <a:avLst/>
          </a:prstGeom>
        </p:spPr>
      </p:pic>
      <p:grpSp>
        <p:nvGrpSpPr>
          <p:cNvPr id="3" name="fleurs-1"/>
          <p:cNvGrpSpPr/>
          <p:nvPr/>
        </p:nvGrpSpPr>
        <p:grpSpPr>
          <a:xfrm>
            <a:off x="2977180" y="3288227"/>
            <a:ext cx="3104387" cy="1376406"/>
            <a:chOff x="2977180" y="3288227"/>
            <a:chExt cx="3104387" cy="1376406"/>
          </a:xfrm>
        </p:grpSpPr>
        <p:pic>
          <p:nvPicPr>
            <p:cNvPr id="37" name="fleur-1" descr="motif_1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7180" y="3288227"/>
              <a:ext cx="738882" cy="657686"/>
            </a:xfrm>
            <a:prstGeom prst="rect">
              <a:avLst/>
            </a:prstGeom>
          </p:spPr>
        </p:pic>
        <p:pic>
          <p:nvPicPr>
            <p:cNvPr id="52" name="fleur-1" descr="motif_2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4480" y="4006947"/>
              <a:ext cx="617087" cy="657686"/>
            </a:xfrm>
            <a:prstGeom prst="rect">
              <a:avLst/>
            </a:prstGeom>
          </p:spPr>
        </p:pic>
      </p:grpSp>
      <p:grpSp>
        <p:nvGrpSpPr>
          <p:cNvPr id="4" name="fleurs-2"/>
          <p:cNvGrpSpPr/>
          <p:nvPr/>
        </p:nvGrpSpPr>
        <p:grpSpPr>
          <a:xfrm>
            <a:off x="2873955" y="1676400"/>
            <a:ext cx="3233277" cy="3333773"/>
            <a:chOff x="2873955" y="1676400"/>
            <a:chExt cx="3233277" cy="3333773"/>
          </a:xfrm>
        </p:grpSpPr>
        <p:pic>
          <p:nvPicPr>
            <p:cNvPr id="20" name="fleur-2" descr="motif_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3955" y="1748291"/>
              <a:ext cx="738882" cy="665806"/>
            </a:xfrm>
            <a:prstGeom prst="rect">
              <a:avLst/>
            </a:prstGeom>
          </p:spPr>
        </p:pic>
        <p:pic>
          <p:nvPicPr>
            <p:cNvPr id="23" name="fleur-2" descr="motif_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1648" y="1691961"/>
              <a:ext cx="836316" cy="747001"/>
            </a:xfrm>
            <a:prstGeom prst="rect">
              <a:avLst/>
            </a:prstGeom>
          </p:spPr>
        </p:pic>
        <p:pic>
          <p:nvPicPr>
            <p:cNvPr id="26" name="fleur-2" descr="motif_0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52111" y="1676400"/>
              <a:ext cx="755121" cy="625207"/>
            </a:xfrm>
            <a:prstGeom prst="rect">
              <a:avLst/>
            </a:prstGeom>
          </p:spPr>
        </p:pic>
        <p:pic>
          <p:nvPicPr>
            <p:cNvPr id="42" name="fleur-2" descr="motif_17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8947" y="4148717"/>
              <a:ext cx="698284" cy="722642"/>
            </a:xfrm>
            <a:prstGeom prst="rect">
              <a:avLst/>
            </a:prstGeom>
          </p:spPr>
        </p:pic>
        <p:pic>
          <p:nvPicPr>
            <p:cNvPr id="40" name="fleur-2" descr="motif_15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3378" y="2666575"/>
              <a:ext cx="738882" cy="633326"/>
            </a:xfrm>
            <a:prstGeom prst="rect">
              <a:avLst/>
            </a:prstGeom>
          </p:spPr>
        </p:pic>
        <p:pic>
          <p:nvPicPr>
            <p:cNvPr id="46" name="fleur-2" descr="motif_1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92025" y="3582884"/>
              <a:ext cx="714523" cy="592729"/>
            </a:xfrm>
            <a:prstGeom prst="rect">
              <a:avLst/>
            </a:prstGeom>
          </p:spPr>
        </p:pic>
        <p:pic>
          <p:nvPicPr>
            <p:cNvPr id="49" name="fleur-2" descr="motif_22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17287" y="4417444"/>
              <a:ext cx="568370" cy="592729"/>
            </a:xfrm>
            <a:prstGeom prst="rect">
              <a:avLst/>
            </a:prstGeom>
          </p:spPr>
        </p:pic>
      </p:grpSp>
      <p:grpSp>
        <p:nvGrpSpPr>
          <p:cNvPr id="5" name="traits rouges"/>
          <p:cNvGrpSpPr/>
          <p:nvPr/>
        </p:nvGrpSpPr>
        <p:grpSpPr>
          <a:xfrm>
            <a:off x="2743200" y="1679274"/>
            <a:ext cx="3259829" cy="3285592"/>
            <a:chOff x="2743200" y="1679274"/>
            <a:chExt cx="3259829" cy="3285592"/>
          </a:xfrm>
        </p:grpSpPr>
        <p:pic>
          <p:nvPicPr>
            <p:cNvPr id="36" name="trait rouge" descr="motif_1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43200" y="3249889"/>
              <a:ext cx="154272" cy="300425"/>
            </a:xfrm>
            <a:prstGeom prst="rect">
              <a:avLst/>
            </a:prstGeom>
          </p:spPr>
        </p:pic>
        <p:pic>
          <p:nvPicPr>
            <p:cNvPr id="24" name="trait rouge" descr="motif_05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09737" y="1679274"/>
              <a:ext cx="211108" cy="341022"/>
            </a:xfrm>
            <a:prstGeom prst="rect">
              <a:avLst/>
            </a:prstGeom>
          </p:spPr>
        </p:pic>
        <p:pic>
          <p:nvPicPr>
            <p:cNvPr id="31" name="trait rouge" descr="motif_08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09931" y="2490892"/>
              <a:ext cx="138032" cy="324783"/>
            </a:xfrm>
            <a:prstGeom prst="rect">
              <a:avLst/>
            </a:prstGeom>
          </p:spPr>
        </p:pic>
        <p:pic>
          <p:nvPicPr>
            <p:cNvPr id="34" name="trait rouge" descr="motif_10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83800" y="2376203"/>
              <a:ext cx="219229" cy="300425"/>
            </a:xfrm>
            <a:prstGeom prst="rect">
              <a:avLst/>
            </a:prstGeom>
          </p:spPr>
        </p:pic>
        <p:pic>
          <p:nvPicPr>
            <p:cNvPr id="38" name="trait rouge" descr="motif_13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57748" y="3474650"/>
              <a:ext cx="397859" cy="235468"/>
            </a:xfrm>
            <a:prstGeom prst="rect">
              <a:avLst/>
            </a:prstGeom>
          </p:spPr>
        </p:pic>
        <p:pic>
          <p:nvPicPr>
            <p:cNvPr id="41" name="trait rouge" descr="motif_16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18831" y="4602740"/>
              <a:ext cx="129913" cy="357261"/>
            </a:xfrm>
            <a:prstGeom prst="rect">
              <a:avLst/>
            </a:prstGeom>
          </p:spPr>
        </p:pic>
        <p:pic>
          <p:nvPicPr>
            <p:cNvPr id="50" name="trait rouge" descr="motif_23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34587" y="4696920"/>
              <a:ext cx="308544" cy="267946"/>
            </a:xfrm>
            <a:prstGeom prst="rect">
              <a:avLst/>
            </a:prstGeom>
          </p:spPr>
        </p:pic>
      </p:grpSp>
      <p:grpSp>
        <p:nvGrpSpPr>
          <p:cNvPr id="6" name="boucles jaunes"/>
          <p:cNvGrpSpPr/>
          <p:nvPr/>
        </p:nvGrpSpPr>
        <p:grpSpPr>
          <a:xfrm>
            <a:off x="2805277" y="1798700"/>
            <a:ext cx="3237626" cy="3261018"/>
            <a:chOff x="2805277" y="1798700"/>
            <a:chExt cx="3237626" cy="3261018"/>
          </a:xfrm>
        </p:grpSpPr>
        <p:pic>
          <p:nvPicPr>
            <p:cNvPr id="21" name="boucle jaune" descr="motif_02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592874" y="1875160"/>
              <a:ext cx="146152" cy="170511"/>
            </a:xfrm>
            <a:prstGeom prst="rect">
              <a:avLst/>
            </a:prstGeom>
          </p:spPr>
        </p:pic>
        <p:pic>
          <p:nvPicPr>
            <p:cNvPr id="22" name="boucle jaune" descr="motif_03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90618" y="1798700"/>
              <a:ext cx="154272" cy="186750"/>
            </a:xfrm>
            <a:prstGeom prst="rect">
              <a:avLst/>
            </a:prstGeom>
          </p:spPr>
        </p:pic>
        <p:pic>
          <p:nvPicPr>
            <p:cNvPr id="29" name="boucle jaune" descr="motif_07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05277" y="2799774"/>
              <a:ext cx="154272" cy="129913"/>
            </a:xfrm>
            <a:prstGeom prst="rect">
              <a:avLst/>
            </a:prstGeom>
          </p:spPr>
        </p:pic>
        <p:pic>
          <p:nvPicPr>
            <p:cNvPr id="33" name="boucle jaune" descr="motif_09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70492" y="2394135"/>
              <a:ext cx="154272" cy="146152"/>
            </a:xfrm>
            <a:prstGeom prst="rect">
              <a:avLst/>
            </a:prstGeom>
          </p:spPr>
        </p:pic>
        <p:pic>
          <p:nvPicPr>
            <p:cNvPr id="35" name="boucle jaune" descr="motif_26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839914" y="4921686"/>
              <a:ext cx="202989" cy="138032"/>
            </a:xfrm>
            <a:prstGeom prst="rect">
              <a:avLst/>
            </a:prstGeom>
          </p:spPr>
        </p:pic>
        <p:pic>
          <p:nvPicPr>
            <p:cNvPr id="44" name="boucle jaune" descr="motif_18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219961" y="4071673"/>
              <a:ext cx="186750" cy="154272"/>
            </a:xfrm>
            <a:prstGeom prst="rect">
              <a:avLst/>
            </a:prstGeom>
          </p:spPr>
        </p:pic>
        <p:pic>
          <p:nvPicPr>
            <p:cNvPr id="47" name="boucle jaune" descr="motif_20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609472" y="3555860"/>
              <a:ext cx="146152" cy="170511"/>
            </a:xfrm>
            <a:prstGeom prst="rect">
              <a:avLst/>
            </a:prstGeom>
          </p:spPr>
        </p:pic>
        <p:pic>
          <p:nvPicPr>
            <p:cNvPr id="48" name="boucle jaune" descr="motif_21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834386" y="3584357"/>
              <a:ext cx="154272" cy="162391"/>
            </a:xfrm>
            <a:prstGeom prst="rect">
              <a:avLst/>
            </a:prstGeom>
          </p:spPr>
        </p:pic>
        <p:pic>
          <p:nvPicPr>
            <p:cNvPr id="55" name="boucle jaune" descr="motif_25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493479" y="4786682"/>
              <a:ext cx="162391" cy="146152"/>
            </a:xfrm>
            <a:prstGeom prst="rect">
              <a:avLst/>
            </a:prstGeom>
          </p:spPr>
        </p:pic>
      </p:grpSp>
      <p:grpSp>
        <p:nvGrpSpPr>
          <p:cNvPr id="7" name="Fleurs vertes en trop"/>
          <p:cNvGrpSpPr/>
          <p:nvPr/>
        </p:nvGrpSpPr>
        <p:grpSpPr>
          <a:xfrm>
            <a:off x="2971800" y="2514600"/>
            <a:ext cx="3152923" cy="2614526"/>
            <a:chOff x="2971800" y="2514600"/>
            <a:chExt cx="3152923" cy="2614526"/>
          </a:xfrm>
        </p:grpSpPr>
        <p:pic>
          <p:nvPicPr>
            <p:cNvPr id="61" name="fleur" descr="motif_2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800" y="2514600"/>
              <a:ext cx="617087" cy="657686"/>
            </a:xfrm>
            <a:prstGeom prst="rect">
              <a:avLst/>
            </a:prstGeom>
          </p:spPr>
        </p:pic>
        <p:pic>
          <p:nvPicPr>
            <p:cNvPr id="62" name="fleur" descr="motif_15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6800" y="4495800"/>
              <a:ext cx="738882" cy="633326"/>
            </a:xfrm>
            <a:prstGeom prst="rect">
              <a:avLst/>
            </a:prstGeom>
          </p:spPr>
        </p:pic>
        <p:pic>
          <p:nvPicPr>
            <p:cNvPr id="63" name="fleur" descr="motif_1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0" y="3505200"/>
              <a:ext cx="714523" cy="592729"/>
            </a:xfrm>
            <a:prstGeom prst="rect">
              <a:avLst/>
            </a:prstGeom>
          </p:spPr>
        </p:pic>
        <p:pic>
          <p:nvPicPr>
            <p:cNvPr id="64" name="fleur" descr="motif_1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0200" y="3352800"/>
              <a:ext cx="714523" cy="592729"/>
            </a:xfrm>
            <a:prstGeom prst="rect">
              <a:avLst/>
            </a:prstGeom>
          </p:spPr>
        </p:pic>
      </p:grpSp>
      <p:sp>
        <p:nvSpPr>
          <p:cNvPr id="56" name="How often"/>
          <p:cNvSpPr txBox="1"/>
          <p:nvPr/>
        </p:nvSpPr>
        <p:spPr>
          <a:xfrm>
            <a:off x="457200" y="1600200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How often?</a:t>
            </a:r>
            <a:endParaRPr lang="en-US" sz="2400" dirty="0"/>
          </a:p>
        </p:txBody>
      </p:sp>
      <p:pic>
        <p:nvPicPr>
          <p:cNvPr id="58" name="params_dm" descr="dm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94385" y="2968171"/>
            <a:ext cx="668414" cy="1447800"/>
          </a:xfrm>
          <a:prstGeom prst="rect">
            <a:avLst/>
          </a:prstGeom>
        </p:spPr>
      </p:pic>
      <p:sp>
        <p:nvSpPr>
          <p:cNvPr id="43" name="At what distance"/>
          <p:cNvSpPr txBox="1"/>
          <p:nvPr/>
        </p:nvSpPr>
        <p:spPr>
          <a:xfrm>
            <a:off x="6438760" y="160020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At what distance?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Modeling the Spatial Interactions</a:t>
            </a:r>
            <a:endParaRPr lang="en-US" dirty="0"/>
          </a:p>
        </p:txBody>
      </p:sp>
      <p:pic>
        <p:nvPicPr>
          <p:cNvPr id="20" name="fleur" descr="motif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955" y="1748291"/>
            <a:ext cx="738882" cy="665806"/>
          </a:xfrm>
          <a:prstGeom prst="rect">
            <a:avLst/>
          </a:prstGeom>
        </p:spPr>
      </p:pic>
      <p:pic>
        <p:nvPicPr>
          <p:cNvPr id="23" name="fleur" descr="motif_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648" y="1691961"/>
            <a:ext cx="836316" cy="747001"/>
          </a:xfrm>
          <a:prstGeom prst="rect">
            <a:avLst/>
          </a:prstGeom>
        </p:spPr>
      </p:pic>
      <p:pic>
        <p:nvPicPr>
          <p:cNvPr id="26" name="fleur" descr="motif_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111" y="1676400"/>
            <a:ext cx="755121" cy="625207"/>
          </a:xfrm>
          <a:prstGeom prst="rect">
            <a:avLst/>
          </a:prstGeom>
        </p:spPr>
      </p:pic>
      <p:pic>
        <p:nvPicPr>
          <p:cNvPr id="37" name="fleur" descr="motif_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180" y="3288227"/>
            <a:ext cx="738882" cy="657686"/>
          </a:xfrm>
          <a:prstGeom prst="rect">
            <a:avLst/>
          </a:prstGeom>
        </p:spPr>
      </p:pic>
      <p:pic>
        <p:nvPicPr>
          <p:cNvPr id="39" name="fleur centrale" descr="motif_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714" y="2851373"/>
            <a:ext cx="682045" cy="665806"/>
          </a:xfrm>
          <a:prstGeom prst="rect">
            <a:avLst/>
          </a:prstGeom>
        </p:spPr>
      </p:pic>
      <p:pic>
        <p:nvPicPr>
          <p:cNvPr id="40" name="fleur" descr="motif_1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378" y="2666575"/>
            <a:ext cx="738882" cy="633326"/>
          </a:xfrm>
          <a:prstGeom prst="rect">
            <a:avLst/>
          </a:prstGeom>
        </p:spPr>
      </p:pic>
      <p:pic>
        <p:nvPicPr>
          <p:cNvPr id="42" name="fleur" descr="motif_1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947" y="4148717"/>
            <a:ext cx="698284" cy="722642"/>
          </a:xfrm>
          <a:prstGeom prst="rect">
            <a:avLst/>
          </a:prstGeom>
        </p:spPr>
      </p:pic>
      <p:pic>
        <p:nvPicPr>
          <p:cNvPr id="46" name="fleur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2025" y="3582884"/>
            <a:ext cx="714523" cy="592729"/>
          </a:xfrm>
          <a:prstGeom prst="rect">
            <a:avLst/>
          </a:prstGeom>
        </p:spPr>
      </p:pic>
      <p:pic>
        <p:nvPicPr>
          <p:cNvPr id="49" name="fleur" descr="motif_2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287" y="4417444"/>
            <a:ext cx="568370" cy="592729"/>
          </a:xfrm>
          <a:prstGeom prst="rect">
            <a:avLst/>
          </a:prstGeom>
        </p:spPr>
      </p:pic>
      <p:pic>
        <p:nvPicPr>
          <p:cNvPr id="36" name="trait rouge" descr="motif_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3200" y="3249889"/>
            <a:ext cx="154272" cy="300425"/>
          </a:xfrm>
          <a:prstGeom prst="rect">
            <a:avLst/>
          </a:prstGeom>
        </p:spPr>
      </p:pic>
      <p:pic>
        <p:nvPicPr>
          <p:cNvPr id="24" name="trait rouge" descr="motif_0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737" y="1679274"/>
            <a:ext cx="211108" cy="341022"/>
          </a:xfrm>
          <a:prstGeom prst="rect">
            <a:avLst/>
          </a:prstGeom>
        </p:spPr>
      </p:pic>
      <p:pic>
        <p:nvPicPr>
          <p:cNvPr id="31" name="trait rouge" descr="motif_08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9931" y="2490892"/>
            <a:ext cx="138032" cy="324783"/>
          </a:xfrm>
          <a:prstGeom prst="rect">
            <a:avLst/>
          </a:prstGeom>
        </p:spPr>
      </p:pic>
      <p:pic>
        <p:nvPicPr>
          <p:cNvPr id="34" name="trait rouge" descr="motif_10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83800" y="2376203"/>
            <a:ext cx="219229" cy="300425"/>
          </a:xfrm>
          <a:prstGeom prst="rect">
            <a:avLst/>
          </a:prstGeom>
        </p:spPr>
      </p:pic>
      <p:pic>
        <p:nvPicPr>
          <p:cNvPr id="38" name="trait rouge" descr="motif_1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7748" y="3474650"/>
            <a:ext cx="397859" cy="235468"/>
          </a:xfrm>
          <a:prstGeom prst="rect">
            <a:avLst/>
          </a:prstGeom>
        </p:spPr>
      </p:pic>
      <p:pic>
        <p:nvPicPr>
          <p:cNvPr id="41" name="trait rouge" descr="motif_16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8831" y="4602740"/>
            <a:ext cx="129913" cy="357261"/>
          </a:xfrm>
          <a:prstGeom prst="rect">
            <a:avLst/>
          </a:prstGeom>
        </p:spPr>
      </p:pic>
      <p:pic>
        <p:nvPicPr>
          <p:cNvPr id="50" name="trait rouge" descr="motif_23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34587" y="4696920"/>
            <a:ext cx="308544" cy="267946"/>
          </a:xfrm>
          <a:prstGeom prst="rect">
            <a:avLst/>
          </a:prstGeom>
        </p:spPr>
      </p:pic>
      <p:pic>
        <p:nvPicPr>
          <p:cNvPr id="52" name="fleur" descr="motif_24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64480" y="4006947"/>
            <a:ext cx="617087" cy="657686"/>
          </a:xfrm>
          <a:prstGeom prst="rect">
            <a:avLst/>
          </a:prstGeom>
        </p:spPr>
      </p:pic>
      <p:pic>
        <p:nvPicPr>
          <p:cNvPr id="21" name="boucle jaune" descr="motif_02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92874" y="1875160"/>
            <a:ext cx="146152" cy="170511"/>
          </a:xfrm>
          <a:prstGeom prst="rect">
            <a:avLst/>
          </a:prstGeom>
        </p:spPr>
      </p:pic>
      <p:pic>
        <p:nvPicPr>
          <p:cNvPr id="22" name="boucle jaune" descr="motif_03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90618" y="1798700"/>
            <a:ext cx="154272" cy="186750"/>
          </a:xfrm>
          <a:prstGeom prst="rect">
            <a:avLst/>
          </a:prstGeom>
        </p:spPr>
      </p:pic>
      <p:pic>
        <p:nvPicPr>
          <p:cNvPr id="29" name="boucle jaune" descr="motif_07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05277" y="2799774"/>
            <a:ext cx="154272" cy="129913"/>
          </a:xfrm>
          <a:prstGeom prst="rect">
            <a:avLst/>
          </a:prstGeom>
        </p:spPr>
      </p:pic>
      <p:pic>
        <p:nvPicPr>
          <p:cNvPr id="33" name="boucle jaune" descr="motif_09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70492" y="2394135"/>
            <a:ext cx="154272" cy="146152"/>
          </a:xfrm>
          <a:prstGeom prst="rect">
            <a:avLst/>
          </a:prstGeom>
        </p:spPr>
      </p:pic>
      <p:pic>
        <p:nvPicPr>
          <p:cNvPr id="35" name="boucle jaune" descr="motif_26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39914" y="4921686"/>
            <a:ext cx="202989" cy="138032"/>
          </a:xfrm>
          <a:prstGeom prst="rect">
            <a:avLst/>
          </a:prstGeom>
        </p:spPr>
      </p:pic>
      <p:pic>
        <p:nvPicPr>
          <p:cNvPr id="44" name="boucle jaune" descr="motif_1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19961" y="4071673"/>
            <a:ext cx="186750" cy="154272"/>
          </a:xfrm>
          <a:prstGeom prst="rect">
            <a:avLst/>
          </a:prstGeom>
        </p:spPr>
      </p:pic>
      <p:pic>
        <p:nvPicPr>
          <p:cNvPr id="47" name="boucle jaune" descr="motif_20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9472" y="3555860"/>
            <a:ext cx="146152" cy="170511"/>
          </a:xfrm>
          <a:prstGeom prst="rect">
            <a:avLst/>
          </a:prstGeom>
        </p:spPr>
      </p:pic>
      <p:pic>
        <p:nvPicPr>
          <p:cNvPr id="48" name="boucle jaune" descr="motif_21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34386" y="3584357"/>
            <a:ext cx="154272" cy="162391"/>
          </a:xfrm>
          <a:prstGeom prst="rect">
            <a:avLst/>
          </a:prstGeom>
        </p:spPr>
      </p:pic>
      <p:pic>
        <p:nvPicPr>
          <p:cNvPr id="55" name="boucle jaune" descr="motif_25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93479" y="4786682"/>
            <a:ext cx="162391" cy="146152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>
          <a:xfrm>
            <a:off x="4038600" y="2657475"/>
            <a:ext cx="990600" cy="990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114800" y="2733675"/>
            <a:ext cx="838200" cy="838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962400" y="2581275"/>
            <a:ext cx="1143000" cy="1143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886200" y="2505075"/>
            <a:ext cx="1295400" cy="1295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810000" y="2428875"/>
            <a:ext cx="1447800" cy="1447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733800" y="2352675"/>
            <a:ext cx="1600200" cy="1600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57600" y="2276475"/>
            <a:ext cx="1752600" cy="1752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581400" y="2200275"/>
            <a:ext cx="1905000" cy="1905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505200" y="2124075"/>
            <a:ext cx="2057400" cy="2057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429000" y="2047875"/>
            <a:ext cx="2209800" cy="2209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352800" y="1971675"/>
            <a:ext cx="2362200" cy="2362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276600" y="1895475"/>
            <a:ext cx="2514600" cy="2514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200400" y="1819275"/>
            <a:ext cx="2667000" cy="2667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124200" y="1743075"/>
            <a:ext cx="2819400" cy="2819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t what distance"/>
          <p:cNvSpPr txBox="1"/>
          <p:nvPr/>
        </p:nvSpPr>
        <p:spPr>
          <a:xfrm>
            <a:off x="6438760" y="160020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At what distance?</a:t>
            </a:r>
            <a:endParaRPr lang="en-US" sz="2400" dirty="0"/>
          </a:p>
        </p:txBody>
      </p:sp>
      <p:pic>
        <p:nvPicPr>
          <p:cNvPr id="51" name="params_cmm" descr="cmm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424328" y="2126342"/>
            <a:ext cx="728643" cy="3131458"/>
          </a:xfrm>
          <a:prstGeom prst="rect">
            <a:avLst/>
          </a:prstGeom>
        </p:spPr>
      </p:pic>
      <p:sp>
        <p:nvSpPr>
          <p:cNvPr id="57" name="How often"/>
          <p:cNvSpPr txBox="1"/>
          <p:nvPr/>
        </p:nvSpPr>
        <p:spPr>
          <a:xfrm>
            <a:off x="457200" y="1600200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How often?</a:t>
            </a:r>
            <a:endParaRPr lang="en-US" sz="2400" dirty="0"/>
          </a:p>
        </p:txBody>
      </p:sp>
      <p:pic>
        <p:nvPicPr>
          <p:cNvPr id="53" name="params_dm" descr="dm.pn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994385" y="2968171"/>
            <a:ext cx="668414" cy="1447800"/>
          </a:xfrm>
          <a:prstGeom prst="rect">
            <a:avLst/>
          </a:prstGeom>
        </p:spPr>
      </p:pic>
      <p:pic>
        <p:nvPicPr>
          <p:cNvPr id="63" name="formula" descr="fitting_formula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47800" y="5591628"/>
            <a:ext cx="6553200" cy="10491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0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Motivation</a:t>
            </a:r>
            <a:endParaRPr lang="en-US" dirty="0"/>
          </a:p>
        </p:txBody>
      </p:sp>
      <p:grpSp>
        <p:nvGrpSpPr>
          <p:cNvPr id="20" name="m"/>
          <p:cNvGrpSpPr/>
          <p:nvPr/>
        </p:nvGrpSpPr>
        <p:grpSpPr>
          <a:xfrm>
            <a:off x="233502" y="1371600"/>
            <a:ext cx="5971988" cy="2560320"/>
            <a:chOff x="233502" y="1371600"/>
            <a:chExt cx="5971988" cy="2560320"/>
          </a:xfrm>
        </p:grpSpPr>
        <p:pic>
          <p:nvPicPr>
            <p:cNvPr id="8" name="mucha" descr="motiv_mucha_fu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502" y="1371600"/>
              <a:ext cx="2560320" cy="2560320"/>
            </a:xfrm>
            <a:prstGeom prst="rect">
              <a:avLst/>
            </a:prstGeom>
          </p:spPr>
        </p:pic>
        <p:sp>
          <p:nvSpPr>
            <p:cNvPr id="14" name="mucha_txt"/>
            <p:cNvSpPr txBox="1"/>
            <p:nvPr/>
          </p:nvSpPr>
          <p:spPr>
            <a:xfrm>
              <a:off x="2808406" y="1371600"/>
              <a:ext cx="3397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Mucha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The Lady of the Camellias</a:t>
              </a:r>
              <a:r>
                <a:rPr lang="en-US" sz="1400" dirty="0" smtClean="0"/>
                <a:t>, 1896</a:t>
              </a:r>
              <a:endParaRPr lang="en-US" sz="1400" dirty="0"/>
            </a:p>
          </p:txBody>
        </p:sp>
      </p:grpSp>
      <p:grpSp>
        <p:nvGrpSpPr>
          <p:cNvPr id="13" name="k"/>
          <p:cNvGrpSpPr/>
          <p:nvPr/>
        </p:nvGrpSpPr>
        <p:grpSpPr>
          <a:xfrm>
            <a:off x="233502" y="4085844"/>
            <a:ext cx="6167298" cy="2546533"/>
            <a:chOff x="233502" y="4085844"/>
            <a:chExt cx="6167298" cy="2546533"/>
          </a:xfrm>
        </p:grpSpPr>
        <p:pic>
          <p:nvPicPr>
            <p:cNvPr id="12" name="klimt" descr="motiv_klimt-2_ful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502" y="4085844"/>
              <a:ext cx="2560320" cy="2538760"/>
            </a:xfrm>
            <a:prstGeom prst="rect">
              <a:avLst/>
            </a:prstGeom>
          </p:spPr>
        </p:pic>
        <p:sp>
          <p:nvSpPr>
            <p:cNvPr id="15" name="klimt_txt"/>
            <p:cNvSpPr txBox="1"/>
            <p:nvPr/>
          </p:nvSpPr>
          <p:spPr>
            <a:xfrm>
              <a:off x="2808406" y="6324600"/>
              <a:ext cx="35923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Klimt, </a:t>
              </a:r>
              <a:r>
                <a:rPr lang="de-DE" sz="1400" i="1" dirty="0" smtClean="0"/>
                <a:t>Portrait of Adele Bloch-Bauer I</a:t>
              </a:r>
              <a:r>
                <a:rPr lang="de-DE" sz="1400" dirty="0" smtClean="0"/>
                <a:t>, 1907</a:t>
              </a:r>
              <a:endParaRPr lang="en-US" sz="1400" dirty="0"/>
            </a:p>
          </p:txBody>
        </p:sp>
      </p:grpSp>
      <p:grpSp>
        <p:nvGrpSpPr>
          <p:cNvPr id="18" name="h"/>
          <p:cNvGrpSpPr/>
          <p:nvPr/>
        </p:nvGrpSpPr>
        <p:grpSpPr>
          <a:xfrm>
            <a:off x="2969806" y="2068296"/>
            <a:ext cx="5941495" cy="4256304"/>
            <a:chOff x="2969806" y="2068296"/>
            <a:chExt cx="5941495" cy="4256304"/>
          </a:xfrm>
        </p:grpSpPr>
        <p:pic>
          <p:nvPicPr>
            <p:cNvPr id="10" name="hokusai" descr="motiv_hokusai_fuji-in-clear-weather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806" y="2068296"/>
              <a:ext cx="5918224" cy="3931920"/>
            </a:xfrm>
            <a:prstGeom prst="rect">
              <a:avLst/>
            </a:prstGeom>
          </p:spPr>
        </p:pic>
        <p:sp>
          <p:nvSpPr>
            <p:cNvPr id="16" name="hokusai_txt"/>
            <p:cNvSpPr txBox="1"/>
            <p:nvPr/>
          </p:nvSpPr>
          <p:spPr>
            <a:xfrm>
              <a:off x="5257800" y="6016823"/>
              <a:ext cx="3653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Hokusai, </a:t>
              </a:r>
              <a:r>
                <a:rPr lang="en-US" sz="1400" i="1" dirty="0" smtClean="0"/>
                <a:t>Mount Fuji in Clear Weather</a:t>
              </a:r>
              <a:r>
                <a:rPr lang="en-US" sz="1400" dirty="0" smtClean="0"/>
                <a:t>, 1823</a:t>
              </a:r>
              <a:endParaRPr lang="en-US" sz="1400" dirty="0"/>
            </a:p>
          </p:txBody>
        </p:sp>
      </p:grpSp>
      <p:pic>
        <p:nvPicPr>
          <p:cNvPr id="11" name="mucha2" descr="motiv_mucha_ins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02" y="1371600"/>
            <a:ext cx="2560320" cy="2560320"/>
          </a:xfrm>
          <a:prstGeom prst="rect">
            <a:avLst/>
          </a:prstGeom>
        </p:spPr>
      </p:pic>
      <p:pic>
        <p:nvPicPr>
          <p:cNvPr id="17" name="klimt2" descr="motiv_klimt-2_inse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02" y="4075064"/>
            <a:ext cx="2560320" cy="2560320"/>
          </a:xfrm>
          <a:prstGeom prst="rect">
            <a:avLst/>
          </a:prstGeom>
        </p:spPr>
      </p:pic>
      <p:pic>
        <p:nvPicPr>
          <p:cNvPr id="19" name="hokusai2" descr="motiv_hokusai_inse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0834" y="2062200"/>
            <a:ext cx="5916168" cy="3944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Interactions Between Categories</a:t>
            </a:r>
            <a:endParaRPr lang="en-US" dirty="0"/>
          </a:p>
        </p:txBody>
      </p:sp>
      <p:sp>
        <p:nvSpPr>
          <p:cNvPr id="4" name="strauss"/>
          <p:cNvSpPr/>
          <p:nvPr/>
        </p:nvSpPr>
        <p:spPr>
          <a:xfrm>
            <a:off x="4514850" y="5193268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 smtClean="0"/>
              <a:t>Strauss hard-core interaction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600200" y="3581400"/>
            <a:ext cx="990600" cy="990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76400" y="3657600"/>
            <a:ext cx="838200" cy="838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24000" y="3505200"/>
            <a:ext cx="1143000" cy="1143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47800" y="3429000"/>
            <a:ext cx="1295400" cy="1295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71600" y="3352800"/>
            <a:ext cx="1447800" cy="1447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95400" y="3276600"/>
            <a:ext cx="1600200" cy="1600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19200" y="3200400"/>
            <a:ext cx="1752600" cy="1752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43000" y="3124200"/>
            <a:ext cx="1905000" cy="1905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66800" y="3048000"/>
            <a:ext cx="2057400" cy="2057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90600" y="2971800"/>
            <a:ext cx="2209800" cy="2209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4400" y="2895600"/>
            <a:ext cx="2362200" cy="2362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8200" y="2819400"/>
            <a:ext cx="2514600" cy="2514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000" y="2743200"/>
            <a:ext cx="2667000" cy="2667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800" y="2667000"/>
            <a:ext cx="2819400" cy="2819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9600" y="2590800"/>
            <a:ext cx="2971800" cy="2971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3400" y="2514600"/>
            <a:ext cx="3124200" cy="3124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7200" y="2438400"/>
            <a:ext cx="3276600" cy="32766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000" y="2362200"/>
            <a:ext cx="3429000" cy="34290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4800" y="2286000"/>
            <a:ext cx="3581400" cy="35814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28600" y="2209800"/>
            <a:ext cx="3733800" cy="37338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52400" y="2133600"/>
            <a:ext cx="3886200" cy="3886200"/>
          </a:xfrm>
          <a:prstGeom prst="ellipse">
            <a:avLst/>
          </a:prstGeom>
          <a:noFill/>
          <a:ln w="5080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ercle h"/>
          <p:cNvSpPr/>
          <p:nvPr/>
        </p:nvSpPr>
        <p:spPr>
          <a:xfrm>
            <a:off x="1371600" y="3352800"/>
            <a:ext cx="1447800" cy="1447800"/>
          </a:xfrm>
          <a:prstGeom prst="ellipse">
            <a:avLst/>
          </a:prstGeom>
          <a:solidFill>
            <a:schemeClr val="tx1">
              <a:lumMod val="65000"/>
              <a:alpha val="67000"/>
            </a:schemeClr>
          </a:solidFill>
          <a:ln w="508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ercle r"/>
          <p:cNvSpPr/>
          <p:nvPr/>
        </p:nvSpPr>
        <p:spPr>
          <a:xfrm>
            <a:off x="609600" y="2590800"/>
            <a:ext cx="2971800" cy="2971800"/>
          </a:xfrm>
          <a:prstGeom prst="ellipse">
            <a:avLst/>
          </a:prstGeom>
          <a:noFill/>
          <a:ln w="508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fleur centrale" descr="motif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15" y="3782332"/>
            <a:ext cx="682045" cy="665806"/>
          </a:xfrm>
          <a:prstGeom prst="rect">
            <a:avLst/>
          </a:prstGeom>
        </p:spPr>
      </p:pic>
      <p:pic>
        <p:nvPicPr>
          <p:cNvPr id="36" name="boucle jaune" descr="motif_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971800"/>
            <a:ext cx="146152" cy="170511"/>
          </a:xfrm>
          <a:prstGeom prst="rect">
            <a:avLst/>
          </a:prstGeom>
        </p:spPr>
      </p:pic>
      <p:pic>
        <p:nvPicPr>
          <p:cNvPr id="37" name="boucle jaune" descr="motif_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267200"/>
            <a:ext cx="154272" cy="186750"/>
          </a:xfrm>
          <a:prstGeom prst="rect">
            <a:avLst/>
          </a:prstGeom>
        </p:spPr>
      </p:pic>
      <p:pic>
        <p:nvPicPr>
          <p:cNvPr id="38" name="boucle jaune" descr="motif_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3276600"/>
            <a:ext cx="154272" cy="129913"/>
          </a:xfrm>
          <a:prstGeom prst="rect">
            <a:avLst/>
          </a:prstGeom>
        </p:spPr>
      </p:pic>
      <p:pic>
        <p:nvPicPr>
          <p:cNvPr id="39" name="boucle jaune" descr="motif_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5334000"/>
            <a:ext cx="154272" cy="146152"/>
          </a:xfrm>
          <a:prstGeom prst="rect">
            <a:avLst/>
          </a:prstGeom>
        </p:spPr>
      </p:pic>
      <p:pic>
        <p:nvPicPr>
          <p:cNvPr id="40" name="boucle jaune" descr="motif_2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5105400"/>
            <a:ext cx="202989" cy="138032"/>
          </a:xfrm>
          <a:prstGeom prst="rect">
            <a:avLst/>
          </a:prstGeom>
        </p:spPr>
      </p:pic>
      <p:pic>
        <p:nvPicPr>
          <p:cNvPr id="41" name="boucle jaune" descr="motif_1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4800600"/>
            <a:ext cx="186750" cy="154272"/>
          </a:xfrm>
          <a:prstGeom prst="rect">
            <a:avLst/>
          </a:prstGeom>
        </p:spPr>
      </p:pic>
      <p:pic>
        <p:nvPicPr>
          <p:cNvPr id="42" name="boucle jaune" descr="motif_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438400"/>
            <a:ext cx="146152" cy="170511"/>
          </a:xfrm>
          <a:prstGeom prst="rect">
            <a:avLst/>
          </a:prstGeom>
        </p:spPr>
      </p:pic>
      <p:pic>
        <p:nvPicPr>
          <p:cNvPr id="43" name="boucle jaune" descr="motif_2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4191000"/>
            <a:ext cx="154272" cy="162391"/>
          </a:xfrm>
          <a:prstGeom prst="rect">
            <a:avLst/>
          </a:prstGeom>
        </p:spPr>
      </p:pic>
      <p:pic>
        <p:nvPicPr>
          <p:cNvPr id="44" name="boucle jaune" descr="motif_2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5715000"/>
            <a:ext cx="162391" cy="146152"/>
          </a:xfrm>
          <a:prstGeom prst="rect">
            <a:avLst/>
          </a:prstGeom>
        </p:spPr>
      </p:pic>
      <p:pic>
        <p:nvPicPr>
          <p:cNvPr id="45" name="boucle jaune" descr="motif_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572000"/>
            <a:ext cx="154272" cy="186750"/>
          </a:xfrm>
          <a:prstGeom prst="rect">
            <a:avLst/>
          </a:prstGeom>
        </p:spPr>
      </p:pic>
      <p:pic>
        <p:nvPicPr>
          <p:cNvPr id="46" name="boucle jaune" descr="motif_0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362200"/>
            <a:ext cx="154272" cy="129913"/>
          </a:xfrm>
          <a:prstGeom prst="rect">
            <a:avLst/>
          </a:prstGeom>
        </p:spPr>
      </p:pic>
      <p:pic>
        <p:nvPicPr>
          <p:cNvPr id="47" name="boucle jaune" descr="motif_1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050" y="2817528"/>
            <a:ext cx="186750" cy="154272"/>
          </a:xfrm>
          <a:prstGeom prst="rect">
            <a:avLst/>
          </a:prstGeom>
        </p:spPr>
      </p:pic>
      <p:grpSp>
        <p:nvGrpSpPr>
          <p:cNvPr id="50" name="intro"/>
          <p:cNvGrpSpPr/>
          <p:nvPr/>
        </p:nvGrpSpPr>
        <p:grpSpPr>
          <a:xfrm>
            <a:off x="1189857" y="1600200"/>
            <a:ext cx="3782193" cy="447675"/>
            <a:chOff x="1189857" y="1600200"/>
            <a:chExt cx="3782193" cy="447675"/>
          </a:xfrm>
        </p:grpSpPr>
        <p:sp>
          <p:nvSpPr>
            <p:cNvPr id="48" name="intro_txt"/>
            <p:cNvSpPr txBox="1"/>
            <p:nvPr/>
          </p:nvSpPr>
          <p:spPr>
            <a:xfrm>
              <a:off x="1189857" y="1600200"/>
              <a:ext cx="30011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Let us consider the term </a:t>
              </a:r>
              <a:endParaRPr lang="en-US" sz="2000" dirty="0"/>
            </a:p>
          </p:txBody>
        </p:sp>
        <p:pic>
          <p:nvPicPr>
            <p:cNvPr id="49" name="cmm" descr="cmm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05199" y="1682115"/>
              <a:ext cx="866851" cy="365760"/>
            </a:xfrm>
            <a:prstGeom prst="rect">
              <a:avLst/>
            </a:prstGeom>
          </p:spPr>
        </p:pic>
      </p:grpSp>
      <p:grpSp>
        <p:nvGrpSpPr>
          <p:cNvPr id="53" name="intro_elements"/>
          <p:cNvGrpSpPr/>
          <p:nvPr/>
        </p:nvGrpSpPr>
        <p:grpSpPr>
          <a:xfrm>
            <a:off x="4934712" y="1557384"/>
            <a:ext cx="1008888" cy="639716"/>
            <a:chOff x="4934712" y="1557384"/>
            <a:chExt cx="1008888" cy="639716"/>
          </a:xfrm>
        </p:grpSpPr>
        <p:pic>
          <p:nvPicPr>
            <p:cNvPr id="51" name="fleur centrale" descr="motif_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4712" y="1557384"/>
              <a:ext cx="655320" cy="639716"/>
            </a:xfrm>
            <a:prstGeom prst="rect">
              <a:avLst/>
            </a:prstGeom>
          </p:spPr>
        </p:pic>
        <p:pic>
          <p:nvPicPr>
            <p:cNvPr id="52" name="boucle jaune" descr="motif_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432" y="1752602"/>
              <a:ext cx="201168" cy="243519"/>
            </a:xfrm>
            <a:prstGeom prst="rect">
              <a:avLst/>
            </a:prstGeom>
          </p:spPr>
        </p:pic>
      </p:grpSp>
      <p:grpSp>
        <p:nvGrpSpPr>
          <p:cNvPr id="64" name="profile_base_grp"/>
          <p:cNvGrpSpPr/>
          <p:nvPr/>
        </p:nvGrpSpPr>
        <p:grpSpPr>
          <a:xfrm>
            <a:off x="4292954" y="2984955"/>
            <a:ext cx="4546246" cy="2183490"/>
            <a:chOff x="4292954" y="2984955"/>
            <a:chExt cx="4546246" cy="2183490"/>
          </a:xfrm>
        </p:grpSpPr>
        <p:pic>
          <p:nvPicPr>
            <p:cNvPr id="58" name="profile_base" descr="cmm-profile_base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92954" y="2984955"/>
              <a:ext cx="3529891" cy="2183490"/>
            </a:xfrm>
            <a:prstGeom prst="rect">
              <a:avLst/>
            </a:prstGeom>
          </p:spPr>
        </p:pic>
        <p:sp>
          <p:nvSpPr>
            <p:cNvPr id="60" name="distance"/>
            <p:cNvSpPr txBox="1"/>
            <p:nvPr/>
          </p:nvSpPr>
          <p:spPr>
            <a:xfrm>
              <a:off x="7795324" y="4621768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distance</a:t>
              </a:r>
              <a:endParaRPr lang="en-US" dirty="0"/>
            </a:p>
          </p:txBody>
        </p:sp>
      </p:grpSp>
      <p:cxnSp>
        <p:nvCxnSpPr>
          <p:cNvPr id="63" name="palier-green-1"/>
          <p:cNvCxnSpPr/>
          <p:nvPr/>
        </p:nvCxnSpPr>
        <p:spPr>
          <a:xfrm>
            <a:off x="4648200" y="4813988"/>
            <a:ext cx="914400" cy="1588"/>
          </a:xfrm>
          <a:prstGeom prst="line">
            <a:avLst/>
          </a:prstGeom>
          <a:ln w="6985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alier-red-1"/>
          <p:cNvCxnSpPr/>
          <p:nvPr/>
        </p:nvCxnSpPr>
        <p:spPr>
          <a:xfrm>
            <a:off x="4648200" y="4813988"/>
            <a:ext cx="914400" cy="1588"/>
          </a:xfrm>
          <a:prstGeom prst="line">
            <a:avLst/>
          </a:prstGeom>
          <a:ln w="69850" cap="rnd">
            <a:solidFill>
              <a:srgbClr val="FF1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alier-green-2"/>
          <p:cNvCxnSpPr/>
          <p:nvPr/>
        </p:nvCxnSpPr>
        <p:spPr>
          <a:xfrm>
            <a:off x="5589826" y="4132416"/>
            <a:ext cx="1066800" cy="1588"/>
          </a:xfrm>
          <a:prstGeom prst="line">
            <a:avLst/>
          </a:prstGeom>
          <a:ln w="6985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alier-red-2"/>
          <p:cNvCxnSpPr/>
          <p:nvPr/>
        </p:nvCxnSpPr>
        <p:spPr>
          <a:xfrm>
            <a:off x="5589826" y="4132416"/>
            <a:ext cx="1066800" cy="1588"/>
          </a:xfrm>
          <a:prstGeom prst="line">
            <a:avLst/>
          </a:prstGeom>
          <a:ln w="69850" cap="rnd">
            <a:solidFill>
              <a:srgbClr val="FF1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alier-green-3"/>
          <p:cNvCxnSpPr/>
          <p:nvPr/>
        </p:nvCxnSpPr>
        <p:spPr>
          <a:xfrm>
            <a:off x="6678373" y="3565229"/>
            <a:ext cx="1143000" cy="1588"/>
          </a:xfrm>
          <a:prstGeom prst="line">
            <a:avLst/>
          </a:prstGeom>
          <a:ln w="6985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alier-red-3"/>
          <p:cNvCxnSpPr/>
          <p:nvPr/>
        </p:nvCxnSpPr>
        <p:spPr>
          <a:xfrm>
            <a:off x="6678373" y="3565229"/>
            <a:ext cx="1143000" cy="1588"/>
          </a:xfrm>
          <a:prstGeom prst="line">
            <a:avLst/>
          </a:prstGeom>
          <a:ln w="69850" cap="rnd">
            <a:solidFill>
              <a:srgbClr val="FF1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rofile_h1" descr="cmm-profile_h-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7680" y="2980944"/>
            <a:ext cx="3533005" cy="2185416"/>
          </a:xfrm>
          <a:prstGeom prst="rect">
            <a:avLst/>
          </a:prstGeom>
        </p:spPr>
      </p:pic>
      <p:pic>
        <p:nvPicPr>
          <p:cNvPr id="61" name="profile_h2" descr="cmm-profile_h-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7680" y="2980944"/>
            <a:ext cx="3533005" cy="2185416"/>
          </a:xfrm>
          <a:prstGeom prst="rect">
            <a:avLst/>
          </a:prstGeom>
        </p:spPr>
      </p:pic>
      <p:pic>
        <p:nvPicPr>
          <p:cNvPr id="57" name="profile_gamma_r1" descr="cmm-profile_gamma_r-1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7680" y="2980944"/>
            <a:ext cx="3533005" cy="2185416"/>
          </a:xfrm>
          <a:prstGeom prst="rect">
            <a:avLst/>
          </a:prstGeom>
        </p:spPr>
      </p:pic>
      <p:pic>
        <p:nvPicPr>
          <p:cNvPr id="62" name="profile_r2" descr="cmm-profile_r-2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97680" y="2980944"/>
            <a:ext cx="3533005" cy="21854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03854 -1.11111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0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000"/>
                            </p:stCondLst>
                            <p:childTnLst>
                              <p:par>
                                <p:cTn id="2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500"/>
                            </p:stCondLst>
                            <p:childTnLst>
                              <p:par>
                                <p:cTn id="2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500"/>
                            </p:stCondLst>
                            <p:childTnLst>
                              <p:par>
                                <p:cTn id="30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500"/>
                            </p:stCondLst>
                            <p:childTnLst>
                              <p:par>
                                <p:cTn id="3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Estimation </a:t>
            </a:r>
            <a:r>
              <a:rPr lang="en-US" sz="2800" dirty="0" smtClean="0"/>
              <a:t>(details in paper)</a:t>
            </a:r>
            <a:endParaRPr lang="en-US" sz="2800" dirty="0"/>
          </a:p>
        </p:txBody>
      </p:sp>
      <p:pic>
        <p:nvPicPr>
          <p:cNvPr id="4" name="fleur centrale" descr="motif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80" y="1503938"/>
            <a:ext cx="655320" cy="639716"/>
          </a:xfrm>
          <a:prstGeom prst="rect">
            <a:avLst/>
          </a:prstGeom>
        </p:spPr>
      </p:pic>
      <p:pic>
        <p:nvPicPr>
          <p:cNvPr id="5" name="boucle jaune" descr="motif_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16" y="1702037"/>
            <a:ext cx="201168" cy="243519"/>
          </a:xfrm>
          <a:prstGeom prst="rect">
            <a:avLst/>
          </a:prstGeom>
        </p:spPr>
      </p:pic>
      <p:pic>
        <p:nvPicPr>
          <p:cNvPr id="6" name="trait rouge" descr="motif_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924" y="1689823"/>
            <a:ext cx="308544" cy="267946"/>
          </a:xfrm>
          <a:prstGeom prst="rect">
            <a:avLst/>
          </a:prstGeom>
        </p:spPr>
      </p:pic>
      <p:pic>
        <p:nvPicPr>
          <p:cNvPr id="12" name="rmm" descr="estimation_rm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091870"/>
            <a:ext cx="6990733" cy="303286"/>
          </a:xfrm>
          <a:prstGeom prst="rect">
            <a:avLst/>
          </a:prstGeom>
        </p:spPr>
      </p:pic>
      <p:pic>
        <p:nvPicPr>
          <p:cNvPr id="16" name="hmm" descr="estimation_h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474814"/>
            <a:ext cx="7036226" cy="432182"/>
          </a:xfrm>
          <a:prstGeom prst="rect">
            <a:avLst/>
          </a:prstGeom>
        </p:spPr>
      </p:pic>
      <p:pic>
        <p:nvPicPr>
          <p:cNvPr id="15" name="gamma-mm" descr="estimation_gm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2956326"/>
            <a:ext cx="7028644" cy="333614"/>
          </a:xfrm>
          <a:prstGeom prst="rect">
            <a:avLst/>
          </a:prstGeom>
        </p:spPr>
      </p:pic>
      <p:pic>
        <p:nvPicPr>
          <p:cNvPr id="13" name="cmm" descr="estimation_cm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2971490"/>
            <a:ext cx="6975569" cy="303286"/>
          </a:xfrm>
          <a:prstGeom prst="rect">
            <a:avLst/>
          </a:prstGeom>
        </p:spPr>
      </p:pic>
      <p:pic>
        <p:nvPicPr>
          <p:cNvPr id="14" name="dm" descr="estimation_d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4955" y="2339270"/>
            <a:ext cx="2744735" cy="432182"/>
          </a:xfrm>
          <a:prstGeom prst="rect">
            <a:avLst/>
          </a:prstGeom>
        </p:spPr>
      </p:pic>
      <p:sp>
        <p:nvSpPr>
          <p:cNvPr id="18" name="methods_txt"/>
          <p:cNvSpPr txBox="1"/>
          <p:nvPr/>
        </p:nvSpPr>
        <p:spPr>
          <a:xfrm>
            <a:off x="2361942" y="4694872"/>
            <a:ext cx="4552849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 Pseudo-likelihood maximization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 Minimal pair-wise Euclidean distance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 Analysis of the Ripley function</a:t>
            </a:r>
          </a:p>
        </p:txBody>
      </p:sp>
      <p:sp>
        <p:nvSpPr>
          <p:cNvPr id="21" name="box_r"/>
          <p:cNvSpPr/>
          <p:nvPr/>
        </p:nvSpPr>
        <p:spPr>
          <a:xfrm>
            <a:off x="990600" y="3962400"/>
            <a:ext cx="7315200" cy="609600"/>
          </a:xfrm>
          <a:prstGeom prst="rect">
            <a:avLst/>
          </a:prstGeom>
          <a:noFill/>
          <a:ln w="381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ox_h"/>
          <p:cNvSpPr/>
          <p:nvPr/>
        </p:nvSpPr>
        <p:spPr>
          <a:xfrm>
            <a:off x="990600" y="3352800"/>
            <a:ext cx="7315200" cy="685800"/>
          </a:xfrm>
          <a:prstGeom prst="rect">
            <a:avLst/>
          </a:prstGeom>
          <a:noFill/>
          <a:ln w="381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ox_d-gamma"/>
          <p:cNvSpPr/>
          <p:nvPr/>
        </p:nvSpPr>
        <p:spPr>
          <a:xfrm>
            <a:off x="990600" y="2209800"/>
            <a:ext cx="7315200" cy="1143000"/>
          </a:xfrm>
          <a:prstGeom prst="rect">
            <a:avLst/>
          </a:prstGeom>
          <a:noFill/>
          <a:ln w="38100" cap="rnd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w often"/>
          <p:cNvSpPr txBox="1"/>
          <p:nvPr/>
        </p:nvSpPr>
        <p:spPr>
          <a:xfrm>
            <a:off x="3678897" y="2350543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How often?</a:t>
            </a:r>
            <a:endParaRPr lang="en-US" sz="2400" dirty="0"/>
          </a:p>
        </p:txBody>
      </p:sp>
      <p:sp>
        <p:nvSpPr>
          <p:cNvPr id="19" name="At what distance"/>
          <p:cNvSpPr txBox="1"/>
          <p:nvPr/>
        </p:nvSpPr>
        <p:spPr>
          <a:xfrm>
            <a:off x="3200400" y="286253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At what distance?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0" grpId="1" animBg="1"/>
      <p:bldP spid="22" grpId="0" animBg="1"/>
      <p:bldP spid="22" grpId="1" animBg="1"/>
      <p:bldP spid="17" grpId="0"/>
      <p:bldP spid="17" grpId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6" name="categorization2"/>
          <p:cNvGrpSpPr/>
          <p:nvPr/>
        </p:nvGrpSpPr>
        <p:grpSpPr>
          <a:xfrm>
            <a:off x="1341120" y="3352800"/>
            <a:ext cx="1554480" cy="1443454"/>
            <a:chOff x="1309030" y="1714500"/>
            <a:chExt cx="1554480" cy="1443454"/>
          </a:xfrm>
        </p:grpSpPr>
        <p:sp>
          <p:nvSpPr>
            <p:cNvPr id="37" name="categorization2_box"/>
            <p:cNvSpPr/>
            <p:nvPr/>
          </p:nvSpPr>
          <p:spPr>
            <a:xfrm>
              <a:off x="1309030" y="171450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tegorization_txt"/>
            <p:cNvSpPr txBox="1"/>
            <p:nvPr/>
          </p:nvSpPr>
          <p:spPr>
            <a:xfrm>
              <a:off x="1333500" y="2819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  <p:pic>
          <p:nvPicPr>
            <p:cNvPr id="36" name="inbox_cat" descr="pipeline_inbox_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374" y="1737360"/>
              <a:ext cx="973793" cy="1051560"/>
            </a:xfrm>
            <a:prstGeom prst="rect">
              <a:avLst/>
            </a:prstGeom>
          </p:spPr>
        </p:pic>
      </p:grpSp>
      <p:grpSp>
        <p:nvGrpSpPr>
          <p:cNvPr id="7" name="model2"/>
          <p:cNvGrpSpPr/>
          <p:nvPr/>
        </p:nvGrpSpPr>
        <p:grpSpPr>
          <a:xfrm>
            <a:off x="3070860" y="3352800"/>
            <a:ext cx="1554480" cy="1439644"/>
            <a:chOff x="2819400" y="1718310"/>
            <a:chExt cx="1554480" cy="1439644"/>
          </a:xfrm>
        </p:grpSpPr>
        <p:sp>
          <p:nvSpPr>
            <p:cNvPr id="38" name="model2_box"/>
            <p:cNvSpPr/>
            <p:nvPr/>
          </p:nvSpPr>
          <p:spPr>
            <a:xfrm>
              <a:off x="2819400" y="171831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odel_txt"/>
            <p:cNvSpPr txBox="1"/>
            <p:nvPr/>
          </p:nvSpPr>
          <p:spPr>
            <a:xfrm>
              <a:off x="2951271" y="2819400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  <p:pic>
          <p:nvPicPr>
            <p:cNvPr id="35" name="inbox_model" descr="pipeline_inbox_model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9744" y="1741170"/>
              <a:ext cx="973793" cy="105156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Realization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categorization2"/>
          <p:cNvGrpSpPr/>
          <p:nvPr/>
        </p:nvGrpSpPr>
        <p:grpSpPr>
          <a:xfrm>
            <a:off x="1341120" y="3352800"/>
            <a:ext cx="1554480" cy="1443454"/>
            <a:chOff x="1309030" y="1714500"/>
            <a:chExt cx="1554480" cy="1443454"/>
          </a:xfrm>
        </p:grpSpPr>
        <p:sp>
          <p:nvSpPr>
            <p:cNvPr id="37" name="categorization2_box"/>
            <p:cNvSpPr/>
            <p:nvPr/>
          </p:nvSpPr>
          <p:spPr>
            <a:xfrm>
              <a:off x="1309030" y="171450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tegorization_txt"/>
            <p:cNvSpPr txBox="1"/>
            <p:nvPr/>
          </p:nvSpPr>
          <p:spPr>
            <a:xfrm>
              <a:off x="1333500" y="2819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  <p:pic>
          <p:nvPicPr>
            <p:cNvPr id="36" name="inbox_cat" descr="pipeline_inbox_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374" y="1737360"/>
              <a:ext cx="973793" cy="1051560"/>
            </a:xfrm>
            <a:prstGeom prst="rect">
              <a:avLst/>
            </a:prstGeom>
          </p:spPr>
        </p:pic>
      </p:grpSp>
      <p:grpSp>
        <p:nvGrpSpPr>
          <p:cNvPr id="5" name="model2"/>
          <p:cNvGrpSpPr/>
          <p:nvPr/>
        </p:nvGrpSpPr>
        <p:grpSpPr>
          <a:xfrm>
            <a:off x="3070860" y="3352800"/>
            <a:ext cx="1554480" cy="1439644"/>
            <a:chOff x="2819400" y="1718310"/>
            <a:chExt cx="1554480" cy="1439644"/>
          </a:xfrm>
        </p:grpSpPr>
        <p:sp>
          <p:nvSpPr>
            <p:cNvPr id="38" name="model2_box"/>
            <p:cNvSpPr/>
            <p:nvPr/>
          </p:nvSpPr>
          <p:spPr>
            <a:xfrm>
              <a:off x="2819400" y="171831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odel_txt"/>
            <p:cNvSpPr txBox="1"/>
            <p:nvPr/>
          </p:nvSpPr>
          <p:spPr>
            <a:xfrm>
              <a:off x="2951271" y="2819400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  <p:pic>
          <p:nvPicPr>
            <p:cNvPr id="35" name="inbox_model" descr="pipeline_inbox_model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9744" y="1741170"/>
              <a:ext cx="973793" cy="105156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rofile-base" descr="mcmc-profile_ba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81988"/>
            <a:ext cx="4511124" cy="3448504"/>
          </a:xfrm>
          <a:prstGeom prst="rect">
            <a:avLst/>
          </a:prstGeom>
        </p:spPr>
      </p:pic>
      <p:pic>
        <p:nvPicPr>
          <p:cNvPr id="63" name="profile-iteratif" descr="mcmc-profile_iterati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481989"/>
            <a:ext cx="4511122" cy="3448502"/>
          </a:xfrm>
          <a:prstGeom prst="rect">
            <a:avLst/>
          </a:prstGeom>
        </p:spPr>
      </p:pic>
      <p:pic>
        <p:nvPicPr>
          <p:cNvPr id="64" name="profile_xt" descr="mcmc-profile_x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2481988"/>
            <a:ext cx="4511122" cy="3448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Arrangements as Model Samples</a:t>
            </a:r>
            <a:endParaRPr lang="en-US" dirty="0"/>
          </a:p>
        </p:txBody>
      </p:sp>
      <p:sp>
        <p:nvSpPr>
          <p:cNvPr id="30" name="mcmc_txt"/>
          <p:cNvSpPr txBox="1"/>
          <p:nvPr/>
        </p:nvSpPr>
        <p:spPr>
          <a:xfrm>
            <a:off x="838200" y="1611868"/>
            <a:ext cx="3727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Monte-Carlo Markov Chain sampling</a:t>
            </a:r>
            <a:endParaRPr lang="en-US" sz="1700" dirty="0"/>
          </a:p>
        </p:txBody>
      </p:sp>
      <p:sp>
        <p:nvSpPr>
          <p:cNvPr id="31" name="iterative_txt"/>
          <p:cNvSpPr txBox="1"/>
          <p:nvPr/>
        </p:nvSpPr>
        <p:spPr>
          <a:xfrm>
            <a:off x="838200" y="1992868"/>
            <a:ext cx="53479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Iterative procedure: random elementary perturbations</a:t>
            </a:r>
            <a:endParaRPr lang="en-US" sz="1700" dirty="0"/>
          </a:p>
        </p:txBody>
      </p:sp>
      <p:sp>
        <p:nvSpPr>
          <p:cNvPr id="29" name="timesteps"/>
          <p:cNvSpPr txBox="1"/>
          <p:nvPr/>
        </p:nvSpPr>
        <p:spPr>
          <a:xfrm>
            <a:off x="4567505" y="541020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timesteps</a:t>
            </a:r>
            <a:endParaRPr lang="en-US" sz="1400" dirty="0"/>
          </a:p>
        </p:txBody>
      </p:sp>
      <p:sp>
        <p:nvSpPr>
          <p:cNvPr id="39" name="output"/>
          <p:cNvSpPr txBox="1"/>
          <p:nvPr/>
        </p:nvSpPr>
        <p:spPr>
          <a:xfrm>
            <a:off x="6737714" y="5791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pic>
        <p:nvPicPr>
          <p:cNvPr id="33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3733800"/>
            <a:ext cx="431800" cy="370113"/>
          </a:xfrm>
          <a:prstGeom prst="rect">
            <a:avLst/>
          </a:prstGeom>
        </p:spPr>
      </p:pic>
      <p:pic>
        <p:nvPicPr>
          <p:cNvPr id="35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4876800"/>
            <a:ext cx="444605" cy="397122"/>
          </a:xfrm>
          <a:prstGeom prst="rect">
            <a:avLst/>
          </a:prstGeom>
        </p:spPr>
      </p:pic>
      <p:pic>
        <p:nvPicPr>
          <p:cNvPr id="36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56601">
            <a:off x="7010400" y="5410200"/>
            <a:ext cx="154272" cy="186750"/>
          </a:xfrm>
          <a:prstGeom prst="rect">
            <a:avLst/>
          </a:prstGeom>
        </p:spPr>
      </p:pic>
      <p:pic>
        <p:nvPicPr>
          <p:cNvPr id="37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2133600"/>
            <a:ext cx="245460" cy="145272"/>
          </a:xfrm>
          <a:prstGeom prst="rect">
            <a:avLst/>
          </a:prstGeom>
        </p:spPr>
      </p:pic>
      <p:pic>
        <p:nvPicPr>
          <p:cNvPr id="40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2286000"/>
            <a:ext cx="444605" cy="397122"/>
          </a:xfrm>
          <a:prstGeom prst="rect">
            <a:avLst/>
          </a:prstGeom>
        </p:spPr>
      </p:pic>
      <p:pic>
        <p:nvPicPr>
          <p:cNvPr id="41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209800"/>
            <a:ext cx="431800" cy="370113"/>
          </a:xfrm>
          <a:prstGeom prst="rect">
            <a:avLst/>
          </a:prstGeom>
        </p:spPr>
      </p:pic>
      <p:pic>
        <p:nvPicPr>
          <p:cNvPr id="42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4400" y="4876800"/>
            <a:ext cx="457200" cy="379267"/>
          </a:xfrm>
          <a:prstGeom prst="rect">
            <a:avLst/>
          </a:prstGeom>
        </p:spPr>
      </p:pic>
      <p:pic>
        <p:nvPicPr>
          <p:cNvPr id="44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3124200"/>
            <a:ext cx="457200" cy="379267"/>
          </a:xfrm>
          <a:prstGeom prst="rect">
            <a:avLst/>
          </a:prstGeom>
        </p:spPr>
      </p:pic>
      <p:pic>
        <p:nvPicPr>
          <p:cNvPr id="45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657600"/>
            <a:ext cx="431800" cy="370113"/>
          </a:xfrm>
          <a:prstGeom prst="rect">
            <a:avLst/>
          </a:prstGeom>
        </p:spPr>
      </p:pic>
      <p:pic>
        <p:nvPicPr>
          <p:cNvPr id="46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572000"/>
            <a:ext cx="431800" cy="370113"/>
          </a:xfrm>
          <a:prstGeom prst="rect">
            <a:avLst/>
          </a:prstGeom>
        </p:spPr>
      </p:pic>
      <p:pic>
        <p:nvPicPr>
          <p:cNvPr id="50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11639">
            <a:off x="5867400" y="5257800"/>
            <a:ext cx="154272" cy="186750"/>
          </a:xfrm>
          <a:prstGeom prst="rect">
            <a:avLst/>
          </a:prstGeom>
        </p:spPr>
      </p:pic>
      <p:pic>
        <p:nvPicPr>
          <p:cNvPr id="51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27275">
            <a:off x="6203283" y="4041233"/>
            <a:ext cx="154272" cy="186750"/>
          </a:xfrm>
          <a:prstGeom prst="rect">
            <a:avLst/>
          </a:prstGeom>
        </p:spPr>
      </p:pic>
      <p:pic>
        <p:nvPicPr>
          <p:cNvPr id="52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5833868" y="3297520"/>
            <a:ext cx="154272" cy="186750"/>
          </a:xfrm>
          <a:prstGeom prst="rect">
            <a:avLst/>
          </a:prstGeom>
        </p:spPr>
      </p:pic>
      <p:pic>
        <p:nvPicPr>
          <p:cNvPr id="53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10024">
            <a:off x="6291702" y="2841886"/>
            <a:ext cx="154272" cy="186750"/>
          </a:xfrm>
          <a:prstGeom prst="rect">
            <a:avLst/>
          </a:prstGeom>
        </p:spPr>
      </p:pic>
      <p:pic>
        <p:nvPicPr>
          <p:cNvPr id="54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83956">
            <a:off x="7584598" y="3674834"/>
            <a:ext cx="154272" cy="186750"/>
          </a:xfrm>
          <a:prstGeom prst="rect">
            <a:avLst/>
          </a:prstGeom>
        </p:spPr>
      </p:pic>
      <p:pic>
        <p:nvPicPr>
          <p:cNvPr id="55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47333">
            <a:off x="8119762" y="3906886"/>
            <a:ext cx="154272" cy="186750"/>
          </a:xfrm>
          <a:prstGeom prst="rect">
            <a:avLst/>
          </a:prstGeom>
        </p:spPr>
      </p:pic>
      <p:pic>
        <p:nvPicPr>
          <p:cNvPr id="56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79895">
            <a:off x="7086600" y="2514600"/>
            <a:ext cx="154272" cy="186750"/>
          </a:xfrm>
          <a:prstGeom prst="rect">
            <a:avLst/>
          </a:prstGeom>
        </p:spPr>
      </p:pic>
      <p:pic>
        <p:nvPicPr>
          <p:cNvPr id="57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734254">
            <a:off x="7253994" y="4830879"/>
            <a:ext cx="245460" cy="145272"/>
          </a:xfrm>
          <a:prstGeom prst="rect">
            <a:avLst/>
          </a:prstGeom>
        </p:spPr>
      </p:pic>
      <p:pic>
        <p:nvPicPr>
          <p:cNvPr id="58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392345">
            <a:off x="6950657" y="4102932"/>
            <a:ext cx="245460" cy="145272"/>
          </a:xfrm>
          <a:prstGeom prst="rect">
            <a:avLst/>
          </a:prstGeom>
        </p:spPr>
      </p:pic>
      <p:pic>
        <p:nvPicPr>
          <p:cNvPr id="59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264855" y="2121731"/>
            <a:ext cx="245460" cy="145272"/>
          </a:xfrm>
          <a:prstGeom prst="rect">
            <a:avLst/>
          </a:prstGeom>
        </p:spPr>
      </p:pic>
      <p:pic>
        <p:nvPicPr>
          <p:cNvPr id="60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9875">
            <a:off x="8382000" y="5486400"/>
            <a:ext cx="245460" cy="145272"/>
          </a:xfrm>
          <a:prstGeom prst="rect">
            <a:avLst/>
          </a:prstGeom>
        </p:spPr>
      </p:pic>
      <p:pic>
        <p:nvPicPr>
          <p:cNvPr id="61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117762">
            <a:off x="8704350" y="4558499"/>
            <a:ext cx="245460" cy="145272"/>
          </a:xfrm>
          <a:prstGeom prst="rect">
            <a:avLst/>
          </a:prstGeom>
        </p:spPr>
      </p:pic>
      <p:pic>
        <p:nvPicPr>
          <p:cNvPr id="67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530400">
            <a:off x="7018080" y="4108059"/>
            <a:ext cx="245460" cy="145272"/>
          </a:xfrm>
          <a:prstGeom prst="rect">
            <a:avLst/>
          </a:prstGeom>
        </p:spPr>
      </p:pic>
      <p:grpSp>
        <p:nvGrpSpPr>
          <p:cNvPr id="102" name="curve-&gt;t"/>
          <p:cNvGrpSpPr/>
          <p:nvPr/>
        </p:nvGrpSpPr>
        <p:grpSpPr>
          <a:xfrm>
            <a:off x="323850" y="4476750"/>
            <a:ext cx="1409700" cy="1052513"/>
            <a:chOff x="323850" y="4476750"/>
            <a:chExt cx="1409700" cy="1052513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323850" y="5376864"/>
              <a:ext cx="357188" cy="152399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619127" y="4981578"/>
              <a:ext cx="452436" cy="347658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1019174" y="4805366"/>
              <a:ext cx="366717" cy="128584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1381125" y="4476750"/>
              <a:ext cx="352425" cy="328613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9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rofile_xt" descr="mcmc-profile_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81988"/>
            <a:ext cx="4511122" cy="3448502"/>
          </a:xfrm>
          <a:prstGeom prst="rect">
            <a:avLst/>
          </a:prstGeom>
        </p:spPr>
      </p:pic>
      <p:pic>
        <p:nvPicPr>
          <p:cNvPr id="62" name="profile_xt1" descr="mcmc-profile_xt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478024"/>
            <a:ext cx="4509533" cy="3447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Arrangements as Model Samples</a:t>
            </a:r>
            <a:endParaRPr lang="en-US" dirty="0"/>
          </a:p>
        </p:txBody>
      </p:sp>
      <p:grpSp>
        <p:nvGrpSpPr>
          <p:cNvPr id="47" name="profile"/>
          <p:cNvGrpSpPr/>
          <p:nvPr/>
        </p:nvGrpSpPr>
        <p:grpSpPr>
          <a:xfrm>
            <a:off x="91440" y="2481988"/>
            <a:ext cx="5426966" cy="3448504"/>
            <a:chOff x="91440" y="2481988"/>
            <a:chExt cx="5426966" cy="3448504"/>
          </a:xfrm>
        </p:grpSpPr>
        <p:pic>
          <p:nvPicPr>
            <p:cNvPr id="27" name="profile-base" descr="mcmc-profile_bas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" y="2481988"/>
              <a:ext cx="4511124" cy="3448504"/>
            </a:xfrm>
            <a:prstGeom prst="rect">
              <a:avLst/>
            </a:prstGeom>
          </p:spPr>
        </p:pic>
        <p:pic>
          <p:nvPicPr>
            <p:cNvPr id="63" name="profile-iteratif" descr="mcmc-profile_iteratif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" y="2481989"/>
              <a:ext cx="4511122" cy="3448502"/>
            </a:xfrm>
            <a:prstGeom prst="rect">
              <a:avLst/>
            </a:prstGeom>
          </p:spPr>
        </p:pic>
        <p:sp>
          <p:nvSpPr>
            <p:cNvPr id="29" name="timesteps"/>
            <p:cNvSpPr txBox="1"/>
            <p:nvPr/>
          </p:nvSpPr>
          <p:spPr>
            <a:xfrm>
              <a:off x="4567505" y="541020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timesteps</a:t>
              </a:r>
              <a:endParaRPr lang="en-US" sz="1400" dirty="0"/>
            </a:p>
          </p:txBody>
        </p:sp>
      </p:grpSp>
      <p:grpSp>
        <p:nvGrpSpPr>
          <p:cNvPr id="48" name="output"/>
          <p:cNvGrpSpPr/>
          <p:nvPr/>
        </p:nvGrpSpPr>
        <p:grpSpPr>
          <a:xfrm>
            <a:off x="5334000" y="2121731"/>
            <a:ext cx="3657600" cy="4038801"/>
            <a:chOff x="5334000" y="2121731"/>
            <a:chExt cx="3657600" cy="4038801"/>
          </a:xfrm>
        </p:grpSpPr>
        <p:sp>
          <p:nvSpPr>
            <p:cNvPr id="39" name="output"/>
            <p:cNvSpPr txBox="1"/>
            <p:nvPr/>
          </p:nvSpPr>
          <p:spPr>
            <a:xfrm>
              <a:off x="6737714" y="57912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  <p:pic>
          <p:nvPicPr>
            <p:cNvPr id="33" name="fleur1" descr="motif_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5800" y="3733800"/>
              <a:ext cx="431800" cy="370113"/>
            </a:xfrm>
            <a:prstGeom prst="rect">
              <a:avLst/>
            </a:prstGeom>
          </p:spPr>
        </p:pic>
        <p:pic>
          <p:nvPicPr>
            <p:cNvPr id="35" name="fleur3" descr="motif_0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4000" y="4876800"/>
              <a:ext cx="444605" cy="397122"/>
            </a:xfrm>
            <a:prstGeom prst="rect">
              <a:avLst/>
            </a:prstGeom>
          </p:spPr>
        </p:pic>
        <p:pic>
          <p:nvPicPr>
            <p:cNvPr id="36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556601">
              <a:off x="7010400" y="5410200"/>
              <a:ext cx="154272" cy="186750"/>
            </a:xfrm>
            <a:prstGeom prst="rect">
              <a:avLst/>
            </a:prstGeom>
          </p:spPr>
        </p:pic>
        <p:pic>
          <p:nvPicPr>
            <p:cNvPr id="37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8600" y="2133600"/>
              <a:ext cx="245460" cy="145272"/>
            </a:xfrm>
            <a:prstGeom prst="rect">
              <a:avLst/>
            </a:prstGeom>
          </p:spPr>
        </p:pic>
        <p:pic>
          <p:nvPicPr>
            <p:cNvPr id="40" name="fleur3" descr="motif_0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2000" y="2286000"/>
              <a:ext cx="444605" cy="397122"/>
            </a:xfrm>
            <a:prstGeom prst="rect">
              <a:avLst/>
            </a:prstGeom>
          </p:spPr>
        </p:pic>
        <p:pic>
          <p:nvPicPr>
            <p:cNvPr id="41" name="fleur1" descr="motif_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0800" y="2209800"/>
              <a:ext cx="431800" cy="370113"/>
            </a:xfrm>
            <a:prstGeom prst="rect">
              <a:avLst/>
            </a:prstGeom>
          </p:spPr>
        </p:pic>
        <p:pic>
          <p:nvPicPr>
            <p:cNvPr id="42" name="fleur2" descr="motif_1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4400" y="4876800"/>
              <a:ext cx="457200" cy="379267"/>
            </a:xfrm>
            <a:prstGeom prst="rect">
              <a:avLst/>
            </a:prstGeom>
          </p:spPr>
        </p:pic>
        <p:pic>
          <p:nvPicPr>
            <p:cNvPr id="44" name="fleur2" descr="motif_1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39000" y="3124200"/>
              <a:ext cx="457200" cy="379267"/>
            </a:xfrm>
            <a:prstGeom prst="rect">
              <a:avLst/>
            </a:prstGeom>
          </p:spPr>
        </p:pic>
        <p:pic>
          <p:nvPicPr>
            <p:cNvPr id="45" name="fleur1" descr="motif_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7000" y="3657600"/>
              <a:ext cx="431800" cy="370113"/>
            </a:xfrm>
            <a:prstGeom prst="rect">
              <a:avLst/>
            </a:prstGeom>
          </p:spPr>
        </p:pic>
        <p:pic>
          <p:nvPicPr>
            <p:cNvPr id="46" name="fleur1" descr="motif_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0" y="4572000"/>
              <a:ext cx="431800" cy="370113"/>
            </a:xfrm>
            <a:prstGeom prst="rect">
              <a:avLst/>
            </a:prstGeom>
          </p:spPr>
        </p:pic>
        <p:pic>
          <p:nvPicPr>
            <p:cNvPr id="50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11639">
              <a:off x="5867400" y="5257800"/>
              <a:ext cx="154272" cy="186750"/>
            </a:xfrm>
            <a:prstGeom prst="rect">
              <a:avLst/>
            </a:prstGeom>
          </p:spPr>
        </p:pic>
        <p:pic>
          <p:nvPicPr>
            <p:cNvPr id="51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27275">
              <a:off x="6203283" y="4041233"/>
              <a:ext cx="154272" cy="186750"/>
            </a:xfrm>
            <a:prstGeom prst="rect">
              <a:avLst/>
            </a:prstGeom>
          </p:spPr>
        </p:pic>
        <p:pic>
          <p:nvPicPr>
            <p:cNvPr id="52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067299">
              <a:off x="5833868" y="3297520"/>
              <a:ext cx="154272" cy="186750"/>
            </a:xfrm>
            <a:prstGeom prst="rect">
              <a:avLst/>
            </a:prstGeom>
          </p:spPr>
        </p:pic>
        <p:pic>
          <p:nvPicPr>
            <p:cNvPr id="53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410024">
              <a:off x="6291702" y="2841886"/>
              <a:ext cx="154272" cy="186750"/>
            </a:xfrm>
            <a:prstGeom prst="rect">
              <a:avLst/>
            </a:prstGeom>
          </p:spPr>
        </p:pic>
        <p:pic>
          <p:nvPicPr>
            <p:cNvPr id="54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7783956">
              <a:off x="7584598" y="3674834"/>
              <a:ext cx="154272" cy="186750"/>
            </a:xfrm>
            <a:prstGeom prst="rect">
              <a:avLst/>
            </a:prstGeom>
          </p:spPr>
        </p:pic>
        <p:pic>
          <p:nvPicPr>
            <p:cNvPr id="55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247333">
              <a:off x="8119762" y="3906886"/>
              <a:ext cx="154272" cy="186750"/>
            </a:xfrm>
            <a:prstGeom prst="rect">
              <a:avLst/>
            </a:prstGeom>
          </p:spPr>
        </p:pic>
        <p:pic>
          <p:nvPicPr>
            <p:cNvPr id="56" name="boucle jaune" descr="motif_0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079895">
              <a:off x="7086600" y="2514600"/>
              <a:ext cx="154272" cy="186750"/>
            </a:xfrm>
            <a:prstGeom prst="rect">
              <a:avLst/>
            </a:prstGeom>
          </p:spPr>
        </p:pic>
        <p:pic>
          <p:nvPicPr>
            <p:cNvPr id="57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734254">
              <a:off x="7253994" y="4830879"/>
              <a:ext cx="245460" cy="145272"/>
            </a:xfrm>
            <a:prstGeom prst="rect">
              <a:avLst/>
            </a:prstGeom>
          </p:spPr>
        </p:pic>
        <p:pic>
          <p:nvPicPr>
            <p:cNvPr id="58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3392345">
              <a:off x="6950657" y="4102932"/>
              <a:ext cx="245460" cy="145272"/>
            </a:xfrm>
            <a:prstGeom prst="rect">
              <a:avLst/>
            </a:prstGeom>
          </p:spPr>
        </p:pic>
        <p:pic>
          <p:nvPicPr>
            <p:cNvPr id="59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6264855" y="2121731"/>
              <a:ext cx="245460" cy="145272"/>
            </a:xfrm>
            <a:prstGeom prst="rect">
              <a:avLst/>
            </a:prstGeom>
          </p:spPr>
        </p:pic>
        <p:pic>
          <p:nvPicPr>
            <p:cNvPr id="60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3259875">
              <a:off x="8382000" y="5486400"/>
              <a:ext cx="245460" cy="145272"/>
            </a:xfrm>
            <a:prstGeom prst="rect">
              <a:avLst/>
            </a:prstGeom>
          </p:spPr>
        </p:pic>
        <p:pic>
          <p:nvPicPr>
            <p:cNvPr id="61" name="trait rouge" descr="motif_1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117762">
              <a:off x="8704350" y="4558499"/>
              <a:ext cx="245460" cy="145272"/>
            </a:xfrm>
            <a:prstGeom prst="rect">
              <a:avLst/>
            </a:prstGeom>
          </p:spPr>
        </p:pic>
      </p:grpSp>
      <p:pic>
        <p:nvPicPr>
          <p:cNvPr id="67" name="trait rouge" descr="motif_1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530400">
            <a:off x="7018080" y="4108059"/>
            <a:ext cx="245460" cy="145272"/>
          </a:xfrm>
          <a:prstGeom prst="rect">
            <a:avLst/>
          </a:prstGeom>
        </p:spPr>
      </p:pic>
      <p:pic>
        <p:nvPicPr>
          <p:cNvPr id="68" name="full-curve" descr="mcmc-profile-curve.png" hidden="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" y="2481989"/>
            <a:ext cx="4511122" cy="3448502"/>
          </a:xfrm>
          <a:prstGeom prst="rect">
            <a:avLst/>
          </a:prstGeom>
        </p:spPr>
      </p:pic>
      <p:grpSp>
        <p:nvGrpSpPr>
          <p:cNvPr id="3" name="curve-&gt;t"/>
          <p:cNvGrpSpPr/>
          <p:nvPr/>
        </p:nvGrpSpPr>
        <p:grpSpPr>
          <a:xfrm>
            <a:off x="323850" y="4476750"/>
            <a:ext cx="1409700" cy="1052513"/>
            <a:chOff x="323850" y="4476750"/>
            <a:chExt cx="1409700" cy="1052513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323850" y="5376864"/>
              <a:ext cx="357188" cy="152399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619127" y="4981578"/>
              <a:ext cx="452436" cy="347658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1019174" y="4805366"/>
              <a:ext cx="366717" cy="128584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1381125" y="4476750"/>
              <a:ext cx="352425" cy="328613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birth"/>
          <p:cNvSpPr/>
          <p:nvPr/>
        </p:nvSpPr>
        <p:spPr>
          <a:xfrm>
            <a:off x="3413182" y="2438400"/>
            <a:ext cx="762000" cy="381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Birth</a:t>
            </a:r>
            <a:endParaRPr lang="en-US" sz="1600" dirty="0"/>
          </a:p>
        </p:txBody>
      </p:sp>
      <p:sp>
        <p:nvSpPr>
          <p:cNvPr id="71" name="death"/>
          <p:cNvSpPr/>
          <p:nvPr/>
        </p:nvSpPr>
        <p:spPr>
          <a:xfrm>
            <a:off x="4251382" y="2438400"/>
            <a:ext cx="762000" cy="381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Death</a:t>
            </a:r>
            <a:endParaRPr lang="en-US" sz="1600" dirty="0"/>
          </a:p>
        </p:txBody>
      </p:sp>
      <p:pic>
        <p:nvPicPr>
          <p:cNvPr id="72" name="fleur3_birth-bad" descr="motif_0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3412878"/>
            <a:ext cx="444605" cy="397122"/>
          </a:xfrm>
          <a:prstGeom prst="rect">
            <a:avLst/>
          </a:prstGeom>
        </p:spPr>
      </p:pic>
      <p:sp>
        <p:nvSpPr>
          <p:cNvPr id="73" name="circle_birth-bad1"/>
          <p:cNvSpPr/>
          <p:nvPr/>
        </p:nvSpPr>
        <p:spPr>
          <a:xfrm>
            <a:off x="6475566" y="3301044"/>
            <a:ext cx="609600" cy="609600"/>
          </a:xfrm>
          <a:prstGeom prst="ellipse">
            <a:avLst/>
          </a:prstGeom>
          <a:noFill/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urve_birth-bad"/>
          <p:cNvCxnSpPr/>
          <p:nvPr/>
        </p:nvCxnSpPr>
        <p:spPr>
          <a:xfrm rot="16200000" flipH="1">
            <a:off x="1716656" y="4502988"/>
            <a:ext cx="405442" cy="353683"/>
          </a:xfrm>
          <a:prstGeom prst="line">
            <a:avLst/>
          </a:prstGeom>
          <a:ln w="4191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ircle_birth-bad2"/>
          <p:cNvSpPr/>
          <p:nvPr/>
        </p:nvSpPr>
        <p:spPr>
          <a:xfrm>
            <a:off x="6475566" y="3301044"/>
            <a:ext cx="609600" cy="609600"/>
          </a:xfrm>
          <a:prstGeom prst="ellipse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fleur3_birth-good" descr="motif_0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4724400"/>
            <a:ext cx="444605" cy="397122"/>
          </a:xfrm>
          <a:prstGeom prst="rect">
            <a:avLst/>
          </a:prstGeom>
        </p:spPr>
      </p:pic>
      <p:sp>
        <p:nvSpPr>
          <p:cNvPr id="82" name="circle_birth-good1"/>
          <p:cNvSpPr/>
          <p:nvPr/>
        </p:nvSpPr>
        <p:spPr>
          <a:xfrm>
            <a:off x="6096000" y="4612262"/>
            <a:ext cx="609600" cy="609600"/>
          </a:xfrm>
          <a:prstGeom prst="ellipse">
            <a:avLst/>
          </a:prstGeom>
          <a:noFill/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ircle_birth-good2"/>
          <p:cNvSpPr/>
          <p:nvPr/>
        </p:nvSpPr>
        <p:spPr>
          <a:xfrm>
            <a:off x="6096000" y="4612262"/>
            <a:ext cx="609600" cy="609600"/>
          </a:xfrm>
          <a:prstGeom prst="ellipse">
            <a:avLst/>
          </a:prstGeom>
          <a:noFill/>
          <a:ln w="889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curve_birth-good"/>
          <p:cNvCxnSpPr/>
          <p:nvPr/>
        </p:nvCxnSpPr>
        <p:spPr>
          <a:xfrm flipV="1">
            <a:off x="1738314" y="4321834"/>
            <a:ext cx="340655" cy="154917"/>
          </a:xfrm>
          <a:prstGeom prst="line">
            <a:avLst/>
          </a:prstGeom>
          <a:ln w="4445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mcmc_txt"/>
          <p:cNvSpPr txBox="1"/>
          <p:nvPr/>
        </p:nvSpPr>
        <p:spPr>
          <a:xfrm>
            <a:off x="838200" y="1611868"/>
            <a:ext cx="3727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Monte-Carlo Markov Chain sampling</a:t>
            </a:r>
            <a:endParaRPr lang="en-US" sz="1700" dirty="0"/>
          </a:p>
        </p:txBody>
      </p:sp>
      <p:sp>
        <p:nvSpPr>
          <p:cNvPr id="69" name="iterative_txt"/>
          <p:cNvSpPr txBox="1"/>
          <p:nvPr/>
        </p:nvSpPr>
        <p:spPr>
          <a:xfrm>
            <a:off x="838200" y="1992868"/>
            <a:ext cx="53479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Iterative procedure: random elementary perturbations</a:t>
            </a:r>
            <a:endParaRPr lang="en-US" sz="17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71" grpId="1" animBg="1"/>
      <p:bldP spid="73" grpId="0" animBg="1"/>
      <p:bldP spid="73" grpId="1" animBg="1"/>
      <p:bldP spid="79" grpId="0" animBg="1"/>
      <p:bldP spid="79" grpId="1" animBg="1"/>
      <p:bldP spid="82" grpId="0" animBg="1"/>
      <p:bldP spid="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rofile_xt1" descr="mcmc-profile_x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78024"/>
            <a:ext cx="4509533" cy="3447288"/>
          </a:xfrm>
          <a:prstGeom prst="rect">
            <a:avLst/>
          </a:prstGeom>
        </p:spPr>
      </p:pic>
      <p:pic>
        <p:nvPicPr>
          <p:cNvPr id="49" name="profile_xt2" descr="mcmc-profile_x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472337"/>
            <a:ext cx="4509533" cy="3447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Arrangements as Model Samples</a:t>
            </a:r>
            <a:endParaRPr lang="en-US" dirty="0"/>
          </a:p>
        </p:txBody>
      </p:sp>
      <p:grpSp>
        <p:nvGrpSpPr>
          <p:cNvPr id="3" name="profile"/>
          <p:cNvGrpSpPr/>
          <p:nvPr/>
        </p:nvGrpSpPr>
        <p:grpSpPr>
          <a:xfrm>
            <a:off x="91440" y="2481988"/>
            <a:ext cx="5426966" cy="3448504"/>
            <a:chOff x="91440" y="2481988"/>
            <a:chExt cx="5426966" cy="3448504"/>
          </a:xfrm>
        </p:grpSpPr>
        <p:pic>
          <p:nvPicPr>
            <p:cNvPr id="27" name="profile-base" descr="mcmc-profile_bas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" y="2481988"/>
              <a:ext cx="4511124" cy="3448504"/>
            </a:xfrm>
            <a:prstGeom prst="rect">
              <a:avLst/>
            </a:prstGeom>
          </p:spPr>
        </p:pic>
        <p:pic>
          <p:nvPicPr>
            <p:cNvPr id="63" name="profile-iteratif" descr="mcmc-profile_iteratif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" y="2481989"/>
              <a:ext cx="4511122" cy="3448502"/>
            </a:xfrm>
            <a:prstGeom prst="rect">
              <a:avLst/>
            </a:prstGeom>
          </p:spPr>
        </p:pic>
        <p:sp>
          <p:nvSpPr>
            <p:cNvPr id="29" name="timesteps"/>
            <p:cNvSpPr txBox="1"/>
            <p:nvPr/>
          </p:nvSpPr>
          <p:spPr>
            <a:xfrm>
              <a:off x="4567505" y="541020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timesteps</a:t>
              </a:r>
              <a:endParaRPr lang="en-US" sz="1400" dirty="0"/>
            </a:p>
          </p:txBody>
        </p:sp>
      </p:grpSp>
      <p:pic>
        <p:nvPicPr>
          <p:cNvPr id="68" name="full-curve" descr="mcmc-profile-curve.png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" y="2481989"/>
            <a:ext cx="4511122" cy="3448502"/>
          </a:xfrm>
          <a:prstGeom prst="rect">
            <a:avLst/>
          </a:prstGeom>
        </p:spPr>
      </p:pic>
      <p:grpSp>
        <p:nvGrpSpPr>
          <p:cNvPr id="4" name="curve-&gt;t1"/>
          <p:cNvGrpSpPr/>
          <p:nvPr/>
        </p:nvGrpSpPr>
        <p:grpSpPr>
          <a:xfrm>
            <a:off x="323850" y="4321834"/>
            <a:ext cx="1755119" cy="1207429"/>
            <a:chOff x="323850" y="4321834"/>
            <a:chExt cx="1755119" cy="1207429"/>
          </a:xfrm>
        </p:grpSpPr>
        <p:grpSp>
          <p:nvGrpSpPr>
            <p:cNvPr id="5" name="curve-&gt;t"/>
            <p:cNvGrpSpPr/>
            <p:nvPr/>
          </p:nvGrpSpPr>
          <p:grpSpPr>
            <a:xfrm>
              <a:off x="323850" y="4476750"/>
              <a:ext cx="1409700" cy="1052513"/>
              <a:chOff x="323850" y="4476750"/>
              <a:chExt cx="1409700" cy="1052513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flipV="1">
                <a:off x="323850" y="5376864"/>
                <a:ext cx="357188" cy="152399"/>
              </a:xfrm>
              <a:prstGeom prst="line">
                <a:avLst/>
              </a:prstGeom>
              <a:ln w="44450" cap="rnd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 flipH="1" flipV="1">
                <a:off x="619127" y="4981578"/>
                <a:ext cx="452436" cy="347658"/>
              </a:xfrm>
              <a:prstGeom prst="line">
                <a:avLst/>
              </a:prstGeom>
              <a:ln w="44450" cap="rnd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019174" y="4805366"/>
                <a:ext cx="366717" cy="128584"/>
              </a:xfrm>
              <a:prstGeom prst="line">
                <a:avLst/>
              </a:prstGeom>
              <a:ln w="44450" cap="rnd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1381125" y="4476750"/>
                <a:ext cx="352425" cy="328613"/>
              </a:xfrm>
              <a:prstGeom prst="line">
                <a:avLst/>
              </a:prstGeom>
              <a:ln w="44450" cap="rnd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curve_birth-good"/>
            <p:cNvCxnSpPr/>
            <p:nvPr/>
          </p:nvCxnSpPr>
          <p:spPr>
            <a:xfrm flipV="1">
              <a:off x="1738314" y="4321834"/>
              <a:ext cx="340655" cy="154917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birth"/>
          <p:cNvSpPr/>
          <p:nvPr/>
        </p:nvSpPr>
        <p:spPr>
          <a:xfrm>
            <a:off x="3413182" y="2438400"/>
            <a:ext cx="762000" cy="381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Birth</a:t>
            </a:r>
            <a:endParaRPr lang="en-US" sz="1600" dirty="0"/>
          </a:p>
        </p:txBody>
      </p:sp>
      <p:sp>
        <p:nvSpPr>
          <p:cNvPr id="71" name="death"/>
          <p:cNvSpPr/>
          <p:nvPr/>
        </p:nvSpPr>
        <p:spPr>
          <a:xfrm>
            <a:off x="4251382" y="2438400"/>
            <a:ext cx="762000" cy="381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Death</a:t>
            </a:r>
            <a:endParaRPr lang="en-US" sz="1600" dirty="0"/>
          </a:p>
        </p:txBody>
      </p:sp>
      <p:grpSp>
        <p:nvGrpSpPr>
          <p:cNvPr id="6" name="output"/>
          <p:cNvGrpSpPr/>
          <p:nvPr/>
        </p:nvGrpSpPr>
        <p:grpSpPr>
          <a:xfrm>
            <a:off x="5334000" y="2121731"/>
            <a:ext cx="3657600" cy="4038801"/>
            <a:chOff x="5334000" y="2121731"/>
            <a:chExt cx="3657600" cy="4038801"/>
          </a:xfrm>
        </p:grpSpPr>
        <p:sp>
          <p:nvSpPr>
            <p:cNvPr id="39" name="output"/>
            <p:cNvSpPr txBox="1"/>
            <p:nvPr/>
          </p:nvSpPr>
          <p:spPr>
            <a:xfrm>
              <a:off x="6737714" y="57912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  <p:pic>
          <p:nvPicPr>
            <p:cNvPr id="33" name="fleur1" descr="motif_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05800" y="3733800"/>
              <a:ext cx="431800" cy="370113"/>
            </a:xfrm>
            <a:prstGeom prst="rect">
              <a:avLst/>
            </a:prstGeom>
          </p:spPr>
        </p:pic>
        <p:pic>
          <p:nvPicPr>
            <p:cNvPr id="35" name="fleur3" descr="motif_0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4000" y="4876800"/>
              <a:ext cx="444605" cy="397122"/>
            </a:xfrm>
            <a:prstGeom prst="rect">
              <a:avLst/>
            </a:prstGeom>
          </p:spPr>
        </p:pic>
        <p:pic>
          <p:nvPicPr>
            <p:cNvPr id="36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556601">
              <a:off x="7010400" y="5410200"/>
              <a:ext cx="154272" cy="186750"/>
            </a:xfrm>
            <a:prstGeom prst="rect">
              <a:avLst/>
            </a:prstGeom>
          </p:spPr>
        </p:pic>
        <p:pic>
          <p:nvPicPr>
            <p:cNvPr id="37" name="trait rouge" descr="motif_1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8600" y="2133600"/>
              <a:ext cx="245460" cy="145272"/>
            </a:xfrm>
            <a:prstGeom prst="rect">
              <a:avLst/>
            </a:prstGeom>
          </p:spPr>
        </p:pic>
        <p:pic>
          <p:nvPicPr>
            <p:cNvPr id="40" name="fleur3" descr="motif_0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82000" y="2286000"/>
              <a:ext cx="444605" cy="397122"/>
            </a:xfrm>
            <a:prstGeom prst="rect">
              <a:avLst/>
            </a:prstGeom>
          </p:spPr>
        </p:pic>
        <p:pic>
          <p:nvPicPr>
            <p:cNvPr id="41" name="fleur1" descr="motif_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0800" y="2209800"/>
              <a:ext cx="431800" cy="370113"/>
            </a:xfrm>
            <a:prstGeom prst="rect">
              <a:avLst/>
            </a:prstGeom>
          </p:spPr>
        </p:pic>
        <p:pic>
          <p:nvPicPr>
            <p:cNvPr id="42" name="fleur2" descr="motif_19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34400" y="4876800"/>
              <a:ext cx="457200" cy="379267"/>
            </a:xfrm>
            <a:prstGeom prst="rect">
              <a:avLst/>
            </a:prstGeom>
          </p:spPr>
        </p:pic>
        <p:pic>
          <p:nvPicPr>
            <p:cNvPr id="44" name="fleur2" descr="motif_19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9000" y="3124200"/>
              <a:ext cx="457200" cy="379267"/>
            </a:xfrm>
            <a:prstGeom prst="rect">
              <a:avLst/>
            </a:prstGeom>
          </p:spPr>
        </p:pic>
        <p:pic>
          <p:nvPicPr>
            <p:cNvPr id="45" name="fleur1" descr="motif_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7000" y="3657600"/>
              <a:ext cx="431800" cy="370113"/>
            </a:xfrm>
            <a:prstGeom prst="rect">
              <a:avLst/>
            </a:prstGeom>
          </p:spPr>
        </p:pic>
        <p:pic>
          <p:nvPicPr>
            <p:cNvPr id="46" name="fleur1" descr="motif_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0000" y="4572000"/>
              <a:ext cx="431800" cy="370113"/>
            </a:xfrm>
            <a:prstGeom prst="rect">
              <a:avLst/>
            </a:prstGeom>
          </p:spPr>
        </p:pic>
        <p:pic>
          <p:nvPicPr>
            <p:cNvPr id="50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11639">
              <a:off x="5867400" y="5257800"/>
              <a:ext cx="154272" cy="186750"/>
            </a:xfrm>
            <a:prstGeom prst="rect">
              <a:avLst/>
            </a:prstGeom>
          </p:spPr>
        </p:pic>
        <p:pic>
          <p:nvPicPr>
            <p:cNvPr id="51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4627275">
              <a:off x="6203283" y="4041233"/>
              <a:ext cx="154272" cy="186750"/>
            </a:xfrm>
            <a:prstGeom prst="rect">
              <a:avLst/>
            </a:prstGeom>
          </p:spPr>
        </p:pic>
        <p:pic>
          <p:nvPicPr>
            <p:cNvPr id="52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067299">
              <a:off x="5833868" y="3297520"/>
              <a:ext cx="154272" cy="186750"/>
            </a:xfrm>
            <a:prstGeom prst="rect">
              <a:avLst/>
            </a:prstGeom>
          </p:spPr>
        </p:pic>
        <p:pic>
          <p:nvPicPr>
            <p:cNvPr id="53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410024">
              <a:off x="6291702" y="2841886"/>
              <a:ext cx="154272" cy="186750"/>
            </a:xfrm>
            <a:prstGeom prst="rect">
              <a:avLst/>
            </a:prstGeom>
          </p:spPr>
        </p:pic>
        <p:pic>
          <p:nvPicPr>
            <p:cNvPr id="54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7783956">
              <a:off x="7584598" y="3674834"/>
              <a:ext cx="154272" cy="186750"/>
            </a:xfrm>
            <a:prstGeom prst="rect">
              <a:avLst/>
            </a:prstGeom>
          </p:spPr>
        </p:pic>
        <p:pic>
          <p:nvPicPr>
            <p:cNvPr id="55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247333">
              <a:off x="8119762" y="3906886"/>
              <a:ext cx="154272" cy="186750"/>
            </a:xfrm>
            <a:prstGeom prst="rect">
              <a:avLst/>
            </a:prstGeom>
          </p:spPr>
        </p:pic>
        <p:pic>
          <p:nvPicPr>
            <p:cNvPr id="56" name="boucle jaune" descr="motif_0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079895">
              <a:off x="7086600" y="2514600"/>
              <a:ext cx="154272" cy="186750"/>
            </a:xfrm>
            <a:prstGeom prst="rect">
              <a:avLst/>
            </a:prstGeom>
          </p:spPr>
        </p:pic>
        <p:pic>
          <p:nvPicPr>
            <p:cNvPr id="58" name="trait rouge" descr="motif_1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392345">
              <a:off x="6950657" y="4102932"/>
              <a:ext cx="245460" cy="145272"/>
            </a:xfrm>
            <a:prstGeom prst="rect">
              <a:avLst/>
            </a:prstGeom>
          </p:spPr>
        </p:pic>
        <p:pic>
          <p:nvPicPr>
            <p:cNvPr id="59" name="trait rouge" descr="motif_1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6264855" y="2121731"/>
              <a:ext cx="245460" cy="145272"/>
            </a:xfrm>
            <a:prstGeom prst="rect">
              <a:avLst/>
            </a:prstGeom>
          </p:spPr>
        </p:pic>
        <p:pic>
          <p:nvPicPr>
            <p:cNvPr id="60" name="trait rouge" descr="motif_1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3259875">
              <a:off x="8382000" y="5486400"/>
              <a:ext cx="245460" cy="145272"/>
            </a:xfrm>
            <a:prstGeom prst="rect">
              <a:avLst/>
            </a:prstGeom>
          </p:spPr>
        </p:pic>
        <p:pic>
          <p:nvPicPr>
            <p:cNvPr id="61" name="trait rouge" descr="motif_1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117762">
              <a:off x="8704350" y="4558499"/>
              <a:ext cx="245460" cy="145272"/>
            </a:xfrm>
            <a:prstGeom prst="rect">
              <a:avLst/>
            </a:prstGeom>
          </p:spPr>
        </p:pic>
        <p:pic>
          <p:nvPicPr>
            <p:cNvPr id="81" name="fleur3_birth-good" descr="motif_0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2200" y="4724400"/>
              <a:ext cx="444605" cy="397122"/>
            </a:xfrm>
            <a:prstGeom prst="rect">
              <a:avLst/>
            </a:prstGeom>
          </p:spPr>
        </p:pic>
      </p:grpSp>
      <p:sp>
        <p:nvSpPr>
          <p:cNvPr id="65" name="circle_death-bad1"/>
          <p:cNvSpPr/>
          <p:nvPr/>
        </p:nvSpPr>
        <p:spPr>
          <a:xfrm>
            <a:off x="7138356" y="4681270"/>
            <a:ext cx="457200" cy="457200"/>
          </a:xfrm>
          <a:prstGeom prst="ellipse">
            <a:avLst/>
          </a:prstGeom>
          <a:noFill/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ircle_death-bad2"/>
          <p:cNvSpPr/>
          <p:nvPr/>
        </p:nvSpPr>
        <p:spPr>
          <a:xfrm>
            <a:off x="7138356" y="4681270"/>
            <a:ext cx="457200" cy="457200"/>
          </a:xfrm>
          <a:prstGeom prst="ellipse">
            <a:avLst/>
          </a:prstGeom>
          <a:noFill/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ircle_death-good1"/>
          <p:cNvSpPr/>
          <p:nvPr/>
        </p:nvSpPr>
        <p:spPr>
          <a:xfrm>
            <a:off x="6908322" y="3955208"/>
            <a:ext cx="457200" cy="457200"/>
          </a:xfrm>
          <a:prstGeom prst="ellipse">
            <a:avLst/>
          </a:prstGeom>
          <a:noFill/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ircle_death-good2"/>
          <p:cNvSpPr/>
          <p:nvPr/>
        </p:nvSpPr>
        <p:spPr>
          <a:xfrm>
            <a:off x="6908322" y="3955208"/>
            <a:ext cx="457200" cy="457200"/>
          </a:xfrm>
          <a:prstGeom prst="ellipse">
            <a:avLst/>
          </a:prstGeom>
          <a:noFill/>
          <a:ln w="889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elt_death-bad" descr="motif_1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734254">
            <a:off x="7253994" y="4830879"/>
            <a:ext cx="245460" cy="145272"/>
          </a:xfrm>
          <a:prstGeom prst="rect">
            <a:avLst/>
          </a:prstGeom>
        </p:spPr>
      </p:pic>
      <p:pic>
        <p:nvPicPr>
          <p:cNvPr id="67" name="elt_death-good" descr="motif_1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530400">
            <a:off x="7018080" y="4108059"/>
            <a:ext cx="245460" cy="145272"/>
          </a:xfrm>
          <a:prstGeom prst="rect">
            <a:avLst/>
          </a:prstGeom>
        </p:spPr>
      </p:pic>
      <p:cxnSp>
        <p:nvCxnSpPr>
          <p:cNvPr id="84" name="curve_death-good"/>
          <p:cNvCxnSpPr/>
          <p:nvPr/>
        </p:nvCxnSpPr>
        <p:spPr>
          <a:xfrm flipV="1">
            <a:off x="2090738" y="4191000"/>
            <a:ext cx="347662" cy="119063"/>
          </a:xfrm>
          <a:prstGeom prst="line">
            <a:avLst/>
          </a:prstGeom>
          <a:ln w="4445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_death-bad"/>
          <p:cNvCxnSpPr/>
          <p:nvPr/>
        </p:nvCxnSpPr>
        <p:spPr>
          <a:xfrm rot="16200000" flipH="1">
            <a:off x="2019301" y="4391025"/>
            <a:ext cx="490537" cy="347662"/>
          </a:xfrm>
          <a:prstGeom prst="line">
            <a:avLst/>
          </a:prstGeom>
          <a:ln w="444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cmc_txt"/>
          <p:cNvSpPr txBox="1"/>
          <p:nvPr/>
        </p:nvSpPr>
        <p:spPr>
          <a:xfrm>
            <a:off x="838200" y="1611868"/>
            <a:ext cx="3727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Monte-Carlo Markov Chain sampling</a:t>
            </a:r>
            <a:endParaRPr lang="en-US" sz="1700" dirty="0"/>
          </a:p>
        </p:txBody>
      </p:sp>
      <p:sp>
        <p:nvSpPr>
          <p:cNvPr id="73" name="iterative_txt"/>
          <p:cNvSpPr txBox="1"/>
          <p:nvPr/>
        </p:nvSpPr>
        <p:spPr>
          <a:xfrm>
            <a:off x="838200" y="1992868"/>
            <a:ext cx="53479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Iterative procedure: random elementary perturbations</a:t>
            </a:r>
            <a:endParaRPr lang="en-US" sz="17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71" grpId="0" animBg="1"/>
      <p:bldP spid="65" grpId="0" animBg="1"/>
      <p:bldP spid="65" grpId="1" animBg="1"/>
      <p:bldP spid="74" grpId="0" animBg="1"/>
      <p:bldP spid="74" grpId="1" animBg="1"/>
      <p:bldP spid="76" grpId="0" animBg="1"/>
      <p:bldP spid="7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rofile_xtmax" descr="mcmc-profile_xtma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78024"/>
            <a:ext cx="4509533" cy="3447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Arrangements as Model Samples</a:t>
            </a:r>
            <a:endParaRPr lang="en-US" dirty="0"/>
          </a:p>
        </p:txBody>
      </p:sp>
      <p:grpSp>
        <p:nvGrpSpPr>
          <p:cNvPr id="4" name="profile"/>
          <p:cNvGrpSpPr/>
          <p:nvPr/>
        </p:nvGrpSpPr>
        <p:grpSpPr>
          <a:xfrm>
            <a:off x="91440" y="2481988"/>
            <a:ext cx="5426966" cy="3448504"/>
            <a:chOff x="91440" y="2481988"/>
            <a:chExt cx="5426966" cy="3448504"/>
          </a:xfrm>
        </p:grpSpPr>
        <p:pic>
          <p:nvPicPr>
            <p:cNvPr id="27" name="profile-base" descr="mcmc-profile_bas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" y="2481988"/>
              <a:ext cx="4511124" cy="3448504"/>
            </a:xfrm>
            <a:prstGeom prst="rect">
              <a:avLst/>
            </a:prstGeom>
          </p:spPr>
        </p:pic>
        <p:pic>
          <p:nvPicPr>
            <p:cNvPr id="63" name="profile-iteratif" descr="mcmc-profile_iteratif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" y="2481989"/>
              <a:ext cx="4511122" cy="3448502"/>
            </a:xfrm>
            <a:prstGeom prst="rect">
              <a:avLst/>
            </a:prstGeom>
          </p:spPr>
        </p:pic>
        <p:sp>
          <p:nvSpPr>
            <p:cNvPr id="29" name="timesteps"/>
            <p:cNvSpPr txBox="1"/>
            <p:nvPr/>
          </p:nvSpPr>
          <p:spPr>
            <a:xfrm>
              <a:off x="4567505" y="541020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timesteps</a:t>
              </a:r>
              <a:endParaRPr lang="en-US" sz="1400" dirty="0"/>
            </a:p>
          </p:txBody>
        </p:sp>
      </p:grpSp>
      <p:grpSp>
        <p:nvGrpSpPr>
          <p:cNvPr id="69" name="output-inter"/>
          <p:cNvGrpSpPr/>
          <p:nvPr/>
        </p:nvGrpSpPr>
        <p:grpSpPr>
          <a:xfrm>
            <a:off x="5334000" y="2121731"/>
            <a:ext cx="3657600" cy="4038801"/>
            <a:chOff x="5334000" y="2121731"/>
            <a:chExt cx="3657600" cy="4038801"/>
          </a:xfrm>
        </p:grpSpPr>
        <p:sp>
          <p:nvSpPr>
            <p:cNvPr id="39" name="output"/>
            <p:cNvSpPr txBox="1"/>
            <p:nvPr/>
          </p:nvSpPr>
          <p:spPr>
            <a:xfrm>
              <a:off x="6737714" y="57912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  <p:pic>
          <p:nvPicPr>
            <p:cNvPr id="33" name="fleur1" descr="motif_1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5800" y="3733800"/>
              <a:ext cx="431800" cy="370113"/>
            </a:xfrm>
            <a:prstGeom prst="rect">
              <a:avLst/>
            </a:prstGeom>
          </p:spPr>
        </p:pic>
        <p:pic>
          <p:nvPicPr>
            <p:cNvPr id="35" name="fleur3" descr="motif_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0" y="4876800"/>
              <a:ext cx="444605" cy="397122"/>
            </a:xfrm>
            <a:prstGeom prst="rect">
              <a:avLst/>
            </a:prstGeom>
          </p:spPr>
        </p:pic>
        <p:pic>
          <p:nvPicPr>
            <p:cNvPr id="36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556601">
              <a:off x="7010400" y="5410200"/>
              <a:ext cx="154272" cy="186750"/>
            </a:xfrm>
            <a:prstGeom prst="rect">
              <a:avLst/>
            </a:prstGeom>
          </p:spPr>
        </p:pic>
        <p:pic>
          <p:nvPicPr>
            <p:cNvPr id="37" name="trait rouge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8600" y="2133600"/>
              <a:ext cx="245460" cy="145272"/>
            </a:xfrm>
            <a:prstGeom prst="rect">
              <a:avLst/>
            </a:prstGeom>
          </p:spPr>
        </p:pic>
        <p:pic>
          <p:nvPicPr>
            <p:cNvPr id="40" name="fleur3" descr="motif_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2000" y="2286000"/>
              <a:ext cx="444605" cy="397122"/>
            </a:xfrm>
            <a:prstGeom prst="rect">
              <a:avLst/>
            </a:prstGeom>
          </p:spPr>
        </p:pic>
        <p:pic>
          <p:nvPicPr>
            <p:cNvPr id="41" name="fleur1" descr="motif_1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800" y="2209800"/>
              <a:ext cx="431800" cy="370113"/>
            </a:xfrm>
            <a:prstGeom prst="rect">
              <a:avLst/>
            </a:prstGeom>
          </p:spPr>
        </p:pic>
        <p:pic>
          <p:nvPicPr>
            <p:cNvPr id="42" name="fleur2" descr="motif_1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4400" y="4876800"/>
              <a:ext cx="457200" cy="379267"/>
            </a:xfrm>
            <a:prstGeom prst="rect">
              <a:avLst/>
            </a:prstGeom>
          </p:spPr>
        </p:pic>
        <p:pic>
          <p:nvPicPr>
            <p:cNvPr id="44" name="fleur2" descr="motif_1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9000" y="3124200"/>
              <a:ext cx="457200" cy="379267"/>
            </a:xfrm>
            <a:prstGeom prst="rect">
              <a:avLst/>
            </a:prstGeom>
          </p:spPr>
        </p:pic>
        <p:pic>
          <p:nvPicPr>
            <p:cNvPr id="45" name="fleur1" descr="motif_1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7000" y="3657600"/>
              <a:ext cx="431800" cy="370113"/>
            </a:xfrm>
            <a:prstGeom prst="rect">
              <a:avLst/>
            </a:prstGeom>
          </p:spPr>
        </p:pic>
        <p:pic>
          <p:nvPicPr>
            <p:cNvPr id="46" name="fleur1" descr="motif_1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0" y="4572000"/>
              <a:ext cx="431800" cy="370113"/>
            </a:xfrm>
            <a:prstGeom prst="rect">
              <a:avLst/>
            </a:prstGeom>
          </p:spPr>
        </p:pic>
        <p:pic>
          <p:nvPicPr>
            <p:cNvPr id="50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11639">
              <a:off x="5867400" y="5257800"/>
              <a:ext cx="154272" cy="186750"/>
            </a:xfrm>
            <a:prstGeom prst="rect">
              <a:avLst/>
            </a:prstGeom>
          </p:spPr>
        </p:pic>
        <p:pic>
          <p:nvPicPr>
            <p:cNvPr id="51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27275">
              <a:off x="6203283" y="4041233"/>
              <a:ext cx="154272" cy="186750"/>
            </a:xfrm>
            <a:prstGeom prst="rect">
              <a:avLst/>
            </a:prstGeom>
          </p:spPr>
        </p:pic>
        <p:pic>
          <p:nvPicPr>
            <p:cNvPr id="52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067299">
              <a:off x="5833868" y="3297520"/>
              <a:ext cx="154272" cy="186750"/>
            </a:xfrm>
            <a:prstGeom prst="rect">
              <a:avLst/>
            </a:prstGeom>
          </p:spPr>
        </p:pic>
        <p:pic>
          <p:nvPicPr>
            <p:cNvPr id="53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410024">
              <a:off x="6291702" y="2841886"/>
              <a:ext cx="154272" cy="186750"/>
            </a:xfrm>
            <a:prstGeom prst="rect">
              <a:avLst/>
            </a:prstGeom>
          </p:spPr>
        </p:pic>
        <p:pic>
          <p:nvPicPr>
            <p:cNvPr id="54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783956">
              <a:off x="7584598" y="3674834"/>
              <a:ext cx="154272" cy="186750"/>
            </a:xfrm>
            <a:prstGeom prst="rect">
              <a:avLst/>
            </a:prstGeom>
          </p:spPr>
        </p:pic>
        <p:pic>
          <p:nvPicPr>
            <p:cNvPr id="55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47333">
              <a:off x="8119762" y="3906886"/>
              <a:ext cx="154272" cy="186750"/>
            </a:xfrm>
            <a:prstGeom prst="rect">
              <a:avLst/>
            </a:prstGeom>
          </p:spPr>
        </p:pic>
        <p:pic>
          <p:nvPicPr>
            <p:cNvPr id="56" name="boucle jaune" descr="motif_0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079895">
              <a:off x="7086600" y="2514600"/>
              <a:ext cx="154272" cy="186750"/>
            </a:xfrm>
            <a:prstGeom prst="rect">
              <a:avLst/>
            </a:prstGeom>
          </p:spPr>
        </p:pic>
        <p:pic>
          <p:nvPicPr>
            <p:cNvPr id="58" name="trait rouge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3392345">
              <a:off x="6950657" y="4102932"/>
              <a:ext cx="245460" cy="145272"/>
            </a:xfrm>
            <a:prstGeom prst="rect">
              <a:avLst/>
            </a:prstGeom>
          </p:spPr>
        </p:pic>
        <p:pic>
          <p:nvPicPr>
            <p:cNvPr id="59" name="trait rouge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6264855" y="2121731"/>
              <a:ext cx="245460" cy="145272"/>
            </a:xfrm>
            <a:prstGeom prst="rect">
              <a:avLst/>
            </a:prstGeom>
          </p:spPr>
        </p:pic>
        <p:pic>
          <p:nvPicPr>
            <p:cNvPr id="60" name="trait rouge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3259875">
              <a:off x="8382000" y="5486400"/>
              <a:ext cx="245460" cy="145272"/>
            </a:xfrm>
            <a:prstGeom prst="rect">
              <a:avLst/>
            </a:prstGeom>
          </p:spPr>
        </p:pic>
        <p:pic>
          <p:nvPicPr>
            <p:cNvPr id="61" name="trait rouge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117762">
              <a:off x="8704350" y="4558499"/>
              <a:ext cx="245460" cy="145272"/>
            </a:xfrm>
            <a:prstGeom prst="rect">
              <a:avLst/>
            </a:prstGeom>
          </p:spPr>
        </p:pic>
        <p:pic>
          <p:nvPicPr>
            <p:cNvPr id="81" name="fleur3_birth-good" descr="motif_0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2200" y="4724400"/>
              <a:ext cx="444605" cy="397122"/>
            </a:xfrm>
            <a:prstGeom prst="rect">
              <a:avLst/>
            </a:prstGeom>
          </p:spPr>
        </p:pic>
        <p:pic>
          <p:nvPicPr>
            <p:cNvPr id="57" name="elt_death-bad" descr="motif_1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1734254">
              <a:off x="7253994" y="4830879"/>
              <a:ext cx="245460" cy="145272"/>
            </a:xfrm>
            <a:prstGeom prst="rect">
              <a:avLst/>
            </a:prstGeom>
          </p:spPr>
        </p:pic>
      </p:grpSp>
      <p:grpSp>
        <p:nvGrpSpPr>
          <p:cNvPr id="70" name="curve-inter"/>
          <p:cNvGrpSpPr/>
          <p:nvPr/>
        </p:nvGrpSpPr>
        <p:grpSpPr>
          <a:xfrm>
            <a:off x="323850" y="4191000"/>
            <a:ext cx="2114550" cy="1338263"/>
            <a:chOff x="323850" y="4191000"/>
            <a:chExt cx="2114550" cy="1338263"/>
          </a:xfrm>
        </p:grpSpPr>
        <p:cxnSp>
          <p:nvCxnSpPr>
            <p:cNvPr id="86" name="Straight Connector 85"/>
            <p:cNvCxnSpPr/>
            <p:nvPr/>
          </p:nvCxnSpPr>
          <p:spPr>
            <a:xfrm flipV="1">
              <a:off x="323850" y="5376864"/>
              <a:ext cx="357188" cy="152399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619127" y="4981578"/>
              <a:ext cx="452436" cy="347658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1019174" y="4805366"/>
              <a:ext cx="366717" cy="128584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1381125" y="4476750"/>
              <a:ext cx="352425" cy="328613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_birth-good"/>
            <p:cNvCxnSpPr/>
            <p:nvPr/>
          </p:nvCxnSpPr>
          <p:spPr>
            <a:xfrm flipV="1">
              <a:off x="1738314" y="4321834"/>
              <a:ext cx="340655" cy="154917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_death-good"/>
            <p:cNvCxnSpPr/>
            <p:nvPr/>
          </p:nvCxnSpPr>
          <p:spPr>
            <a:xfrm flipV="1">
              <a:off x="2090738" y="4191000"/>
              <a:ext cx="347662" cy="119063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4343400"/>
            <a:ext cx="431800" cy="370113"/>
          </a:xfrm>
          <a:prstGeom prst="rect">
            <a:avLst/>
          </a:prstGeom>
        </p:spPr>
      </p:pic>
      <p:pic>
        <p:nvPicPr>
          <p:cNvPr id="73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819400"/>
            <a:ext cx="431800" cy="370113"/>
          </a:xfrm>
          <a:prstGeom prst="rect">
            <a:avLst/>
          </a:prstGeom>
        </p:spPr>
      </p:pic>
      <p:pic>
        <p:nvPicPr>
          <p:cNvPr id="99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9875">
            <a:off x="5884949" y="4863301"/>
            <a:ext cx="245460" cy="145272"/>
          </a:xfrm>
          <a:prstGeom prst="rect">
            <a:avLst/>
          </a:prstGeom>
        </p:spPr>
      </p:pic>
      <p:pic>
        <p:nvPicPr>
          <p:cNvPr id="75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267200"/>
            <a:ext cx="431800" cy="370113"/>
          </a:xfrm>
          <a:prstGeom prst="rect">
            <a:avLst/>
          </a:prstGeom>
        </p:spPr>
      </p:pic>
      <p:pic>
        <p:nvPicPr>
          <p:cNvPr id="118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27275">
            <a:off x="5746082" y="2212433"/>
            <a:ext cx="154272" cy="186750"/>
          </a:xfrm>
          <a:prstGeom prst="rect">
            <a:avLst/>
          </a:prstGeom>
        </p:spPr>
      </p:pic>
      <p:pic>
        <p:nvPicPr>
          <p:cNvPr id="78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2819400"/>
            <a:ext cx="431800" cy="370113"/>
          </a:xfrm>
          <a:prstGeom prst="rect">
            <a:avLst/>
          </a:prstGeom>
        </p:spPr>
      </p:pic>
      <p:pic>
        <p:nvPicPr>
          <p:cNvPr id="97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9875">
            <a:off x="7713750" y="4101299"/>
            <a:ext cx="245460" cy="145272"/>
          </a:xfrm>
          <a:prstGeom prst="rect">
            <a:avLst/>
          </a:prstGeom>
        </p:spPr>
      </p:pic>
      <p:pic>
        <p:nvPicPr>
          <p:cNvPr id="79" name="fleur1" descr="motif_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2057400"/>
            <a:ext cx="431800" cy="370113"/>
          </a:xfrm>
          <a:prstGeom prst="rect">
            <a:avLst/>
          </a:prstGeom>
        </p:spPr>
      </p:pic>
      <p:pic>
        <p:nvPicPr>
          <p:cNvPr id="80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400" y="5257800"/>
            <a:ext cx="457200" cy="379267"/>
          </a:xfrm>
          <a:prstGeom prst="rect">
            <a:avLst/>
          </a:prstGeom>
        </p:spPr>
      </p:pic>
      <p:pic>
        <p:nvPicPr>
          <p:cNvPr id="104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355853">
            <a:off x="8534400" y="3505200"/>
            <a:ext cx="245460" cy="145272"/>
          </a:xfrm>
          <a:prstGeom prst="rect">
            <a:avLst/>
          </a:prstGeom>
        </p:spPr>
      </p:pic>
      <p:pic>
        <p:nvPicPr>
          <p:cNvPr id="109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5605267" y="2611721"/>
            <a:ext cx="154272" cy="186750"/>
          </a:xfrm>
          <a:prstGeom prst="rect">
            <a:avLst/>
          </a:prstGeom>
        </p:spPr>
      </p:pic>
      <p:pic>
        <p:nvPicPr>
          <p:cNvPr id="82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2438400"/>
            <a:ext cx="457200" cy="379267"/>
          </a:xfrm>
          <a:prstGeom prst="rect">
            <a:avLst/>
          </a:prstGeom>
        </p:spPr>
      </p:pic>
      <p:pic>
        <p:nvPicPr>
          <p:cNvPr id="83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4800" y="3048000"/>
            <a:ext cx="457200" cy="379267"/>
          </a:xfrm>
          <a:prstGeom prst="rect">
            <a:avLst/>
          </a:prstGeom>
        </p:spPr>
      </p:pic>
      <p:pic>
        <p:nvPicPr>
          <p:cNvPr id="101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9875">
            <a:off x="5503951" y="3339301"/>
            <a:ext cx="245460" cy="145272"/>
          </a:xfrm>
          <a:prstGeom prst="rect">
            <a:avLst/>
          </a:prstGeom>
        </p:spPr>
      </p:pic>
      <p:pic>
        <p:nvPicPr>
          <p:cNvPr id="87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5105400"/>
            <a:ext cx="457200" cy="379267"/>
          </a:xfrm>
          <a:prstGeom prst="rect">
            <a:avLst/>
          </a:prstGeom>
        </p:spPr>
      </p:pic>
      <p:pic>
        <p:nvPicPr>
          <p:cNvPr id="110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7891268" y="2687920"/>
            <a:ext cx="154272" cy="186750"/>
          </a:xfrm>
          <a:prstGeom prst="rect">
            <a:avLst/>
          </a:prstGeom>
        </p:spPr>
      </p:pic>
      <p:pic>
        <p:nvPicPr>
          <p:cNvPr id="88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2209800"/>
            <a:ext cx="457200" cy="379267"/>
          </a:xfrm>
          <a:prstGeom prst="rect">
            <a:avLst/>
          </a:prstGeom>
        </p:spPr>
      </p:pic>
      <p:pic>
        <p:nvPicPr>
          <p:cNvPr id="111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7510268" y="3983320"/>
            <a:ext cx="154272" cy="186750"/>
          </a:xfrm>
          <a:prstGeom prst="rect">
            <a:avLst/>
          </a:prstGeom>
        </p:spPr>
      </p:pic>
      <p:pic>
        <p:nvPicPr>
          <p:cNvPr id="102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9875">
            <a:off x="8247151" y="2729700"/>
            <a:ext cx="245460" cy="145272"/>
          </a:xfrm>
          <a:prstGeom prst="rect">
            <a:avLst/>
          </a:prstGeom>
        </p:spPr>
      </p:pic>
      <p:pic>
        <p:nvPicPr>
          <p:cNvPr id="90" name="fleur2" descr="motif_1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3657600"/>
            <a:ext cx="457200" cy="379267"/>
          </a:xfrm>
          <a:prstGeom prst="rect">
            <a:avLst/>
          </a:prstGeom>
        </p:spPr>
      </p:pic>
      <p:pic>
        <p:nvPicPr>
          <p:cNvPr id="112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6748268" y="5202520"/>
            <a:ext cx="154272" cy="186750"/>
          </a:xfrm>
          <a:prstGeom prst="rect">
            <a:avLst/>
          </a:prstGeom>
        </p:spPr>
      </p:pic>
      <p:pic>
        <p:nvPicPr>
          <p:cNvPr id="91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800600"/>
            <a:ext cx="444605" cy="397122"/>
          </a:xfrm>
          <a:prstGeom prst="rect">
            <a:avLst/>
          </a:prstGeom>
        </p:spPr>
      </p:pic>
      <p:pic>
        <p:nvPicPr>
          <p:cNvPr id="103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231169">
            <a:off x="6858000" y="3429000"/>
            <a:ext cx="245460" cy="145272"/>
          </a:xfrm>
          <a:prstGeom prst="rect">
            <a:avLst/>
          </a:prstGeom>
        </p:spPr>
      </p:pic>
      <p:pic>
        <p:nvPicPr>
          <p:cNvPr id="113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8043668" y="5050120"/>
            <a:ext cx="154272" cy="186750"/>
          </a:xfrm>
          <a:prstGeom prst="rect">
            <a:avLst/>
          </a:prstGeom>
        </p:spPr>
      </p:pic>
      <p:pic>
        <p:nvPicPr>
          <p:cNvPr id="92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667000"/>
            <a:ext cx="444605" cy="397122"/>
          </a:xfrm>
          <a:prstGeom prst="rect">
            <a:avLst/>
          </a:prstGeom>
        </p:spPr>
      </p:pic>
      <p:pic>
        <p:nvPicPr>
          <p:cNvPr id="114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8729468" y="4211921"/>
            <a:ext cx="154272" cy="186750"/>
          </a:xfrm>
          <a:prstGeom prst="rect">
            <a:avLst/>
          </a:prstGeom>
        </p:spPr>
      </p:pic>
      <p:pic>
        <p:nvPicPr>
          <p:cNvPr id="105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385366">
            <a:off x="5410200" y="4648200"/>
            <a:ext cx="245460" cy="145272"/>
          </a:xfrm>
          <a:prstGeom prst="rect">
            <a:avLst/>
          </a:prstGeom>
        </p:spPr>
      </p:pic>
      <p:pic>
        <p:nvPicPr>
          <p:cNvPr id="93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3657600"/>
            <a:ext cx="444605" cy="397122"/>
          </a:xfrm>
          <a:prstGeom prst="rect">
            <a:avLst/>
          </a:prstGeom>
        </p:spPr>
      </p:pic>
      <p:pic>
        <p:nvPicPr>
          <p:cNvPr id="115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67299">
            <a:off x="5605268" y="4059521"/>
            <a:ext cx="154272" cy="186750"/>
          </a:xfrm>
          <a:prstGeom prst="rect">
            <a:avLst/>
          </a:prstGeom>
        </p:spPr>
      </p:pic>
      <p:pic>
        <p:nvPicPr>
          <p:cNvPr id="107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73850">
            <a:off x="6400800" y="3276600"/>
            <a:ext cx="245460" cy="145272"/>
          </a:xfrm>
          <a:prstGeom prst="rect">
            <a:avLst/>
          </a:prstGeom>
        </p:spPr>
      </p:pic>
      <p:pic>
        <p:nvPicPr>
          <p:cNvPr id="94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4495800"/>
            <a:ext cx="444605" cy="397122"/>
          </a:xfrm>
          <a:prstGeom prst="rect">
            <a:avLst/>
          </a:prstGeom>
        </p:spPr>
      </p:pic>
      <p:pic>
        <p:nvPicPr>
          <p:cNvPr id="116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27275">
            <a:off x="8184482" y="2288632"/>
            <a:ext cx="154272" cy="186750"/>
          </a:xfrm>
          <a:prstGeom prst="rect">
            <a:avLst/>
          </a:prstGeom>
        </p:spPr>
      </p:pic>
      <p:pic>
        <p:nvPicPr>
          <p:cNvPr id="106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819400"/>
            <a:ext cx="245460" cy="145272"/>
          </a:xfrm>
          <a:prstGeom prst="rect">
            <a:avLst/>
          </a:prstGeom>
        </p:spPr>
      </p:pic>
      <p:pic>
        <p:nvPicPr>
          <p:cNvPr id="117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27275">
            <a:off x="7727282" y="3431632"/>
            <a:ext cx="154272" cy="186750"/>
          </a:xfrm>
          <a:prstGeom prst="rect">
            <a:avLst/>
          </a:prstGeom>
        </p:spPr>
      </p:pic>
      <p:pic>
        <p:nvPicPr>
          <p:cNvPr id="95" name="fleur3" descr="motif_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4191000"/>
            <a:ext cx="444605" cy="397122"/>
          </a:xfrm>
          <a:prstGeom prst="rect">
            <a:avLst/>
          </a:prstGeom>
        </p:spPr>
      </p:pic>
      <p:pic>
        <p:nvPicPr>
          <p:cNvPr id="108" name="trait rouge" descr="motif_1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73850">
            <a:off x="7792260" y="5385097"/>
            <a:ext cx="245460" cy="145272"/>
          </a:xfrm>
          <a:prstGeom prst="rect">
            <a:avLst/>
          </a:prstGeom>
        </p:spPr>
      </p:pic>
      <p:pic>
        <p:nvPicPr>
          <p:cNvPr id="119" name="boucle jaune" descr="motif_0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27275">
            <a:off x="6203284" y="4422233"/>
            <a:ext cx="154272" cy="186750"/>
          </a:xfrm>
          <a:prstGeom prst="rect">
            <a:avLst/>
          </a:prstGeom>
        </p:spPr>
      </p:pic>
      <p:grpSp>
        <p:nvGrpSpPr>
          <p:cNvPr id="141" name="end-of-curve"/>
          <p:cNvGrpSpPr/>
          <p:nvPr/>
        </p:nvGrpSpPr>
        <p:grpSpPr>
          <a:xfrm>
            <a:off x="2447925" y="3238500"/>
            <a:ext cx="1757363" cy="957263"/>
            <a:chOff x="2447925" y="3238500"/>
            <a:chExt cx="1757363" cy="957263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447925" y="3924300"/>
              <a:ext cx="333375" cy="271463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2781300" y="3771900"/>
              <a:ext cx="366713" cy="152400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3148013" y="3562350"/>
              <a:ext cx="347662" cy="204788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3495675" y="3314700"/>
              <a:ext cx="361950" cy="252412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3852863" y="3238500"/>
              <a:ext cx="352425" cy="80962"/>
            </a:xfrm>
            <a:prstGeom prst="line">
              <a:avLst/>
            </a:prstGeom>
            <a:ln w="4445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mcmc_txt"/>
          <p:cNvSpPr txBox="1"/>
          <p:nvPr/>
        </p:nvSpPr>
        <p:spPr>
          <a:xfrm>
            <a:off x="838200" y="1611868"/>
            <a:ext cx="3727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Monte-Carlo Markov Chain sampling</a:t>
            </a:r>
            <a:endParaRPr lang="en-US" sz="1700" dirty="0"/>
          </a:p>
        </p:txBody>
      </p:sp>
      <p:sp>
        <p:nvSpPr>
          <p:cNvPr id="121" name="iterative_txt"/>
          <p:cNvSpPr txBox="1"/>
          <p:nvPr/>
        </p:nvSpPr>
        <p:spPr>
          <a:xfrm>
            <a:off x="838200" y="1992868"/>
            <a:ext cx="534793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Iterative procedure: random elementary perturbations</a:t>
            </a:r>
            <a:endParaRPr lang="en-US" sz="17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categorization2"/>
          <p:cNvGrpSpPr/>
          <p:nvPr/>
        </p:nvGrpSpPr>
        <p:grpSpPr>
          <a:xfrm>
            <a:off x="1341120" y="3352800"/>
            <a:ext cx="1554480" cy="1443454"/>
            <a:chOff x="1309030" y="1714500"/>
            <a:chExt cx="1554480" cy="1443454"/>
          </a:xfrm>
        </p:grpSpPr>
        <p:sp>
          <p:nvSpPr>
            <p:cNvPr id="37" name="categorization2_box"/>
            <p:cNvSpPr/>
            <p:nvPr/>
          </p:nvSpPr>
          <p:spPr>
            <a:xfrm>
              <a:off x="1309030" y="171450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tegorization_txt"/>
            <p:cNvSpPr txBox="1"/>
            <p:nvPr/>
          </p:nvSpPr>
          <p:spPr>
            <a:xfrm>
              <a:off x="1333500" y="2819400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  <p:pic>
          <p:nvPicPr>
            <p:cNvPr id="36" name="inbox_cat" descr="pipeline_inbox_ca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9374" y="1737360"/>
              <a:ext cx="973793" cy="1051560"/>
            </a:xfrm>
            <a:prstGeom prst="rect">
              <a:avLst/>
            </a:prstGeom>
          </p:spPr>
        </p:pic>
      </p:grpSp>
      <p:grpSp>
        <p:nvGrpSpPr>
          <p:cNvPr id="7" name="model2"/>
          <p:cNvGrpSpPr/>
          <p:nvPr/>
        </p:nvGrpSpPr>
        <p:grpSpPr>
          <a:xfrm>
            <a:off x="3070860" y="3352800"/>
            <a:ext cx="1554480" cy="1439644"/>
            <a:chOff x="2819400" y="1718310"/>
            <a:chExt cx="1554480" cy="1439644"/>
          </a:xfrm>
        </p:grpSpPr>
        <p:sp>
          <p:nvSpPr>
            <p:cNvPr id="38" name="model2_box"/>
            <p:cNvSpPr/>
            <p:nvPr/>
          </p:nvSpPr>
          <p:spPr>
            <a:xfrm>
              <a:off x="2819400" y="171831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odel_txt"/>
            <p:cNvSpPr txBox="1"/>
            <p:nvPr/>
          </p:nvSpPr>
          <p:spPr>
            <a:xfrm>
              <a:off x="2951271" y="2819400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  <p:pic>
          <p:nvPicPr>
            <p:cNvPr id="35" name="inbox_model" descr="pipeline_inbox_model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9744" y="1741170"/>
              <a:ext cx="973793" cy="1051560"/>
            </a:xfrm>
            <a:prstGeom prst="rect">
              <a:avLst/>
            </a:prstGeom>
          </p:spPr>
        </p:pic>
      </p:grpSp>
      <p:grpSp>
        <p:nvGrpSpPr>
          <p:cNvPr id="10" name="realization2"/>
          <p:cNvGrpSpPr/>
          <p:nvPr/>
        </p:nvGrpSpPr>
        <p:grpSpPr>
          <a:xfrm>
            <a:off x="4800600" y="3352800"/>
            <a:ext cx="1554480" cy="1439644"/>
            <a:chOff x="4495800" y="1718310"/>
            <a:chExt cx="1554480" cy="1439644"/>
          </a:xfrm>
        </p:grpSpPr>
        <p:sp>
          <p:nvSpPr>
            <p:cNvPr id="39" name="realization2_box"/>
            <p:cNvSpPr/>
            <p:nvPr/>
          </p:nvSpPr>
          <p:spPr>
            <a:xfrm>
              <a:off x="4495800" y="1718310"/>
              <a:ext cx="1554480" cy="109728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alization_txt"/>
            <p:cNvSpPr txBox="1"/>
            <p:nvPr/>
          </p:nvSpPr>
          <p:spPr>
            <a:xfrm>
              <a:off x="4674960" y="2819400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  <p:pic>
          <p:nvPicPr>
            <p:cNvPr id="33" name="inbox_mcmc" descr="pipeline_inbox_mcmc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6144" y="1741170"/>
              <a:ext cx="973793" cy="105156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11802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" name="Picture 4" descr="ex11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  <p:pic>
        <p:nvPicPr>
          <p:cNvPr id="8" name="Picture 7" descr="ex11_fina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286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Goals</a:t>
            </a:r>
            <a:endParaRPr lang="en-US" dirty="0"/>
          </a:p>
        </p:txBody>
      </p:sp>
      <p:pic>
        <p:nvPicPr>
          <p:cNvPr id="10" name="input" descr="motiv2_inp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1" y="3284329"/>
            <a:ext cx="1821967" cy="1821967"/>
          </a:xfrm>
          <a:prstGeom prst="rect">
            <a:avLst/>
          </a:prstGeom>
        </p:spPr>
      </p:pic>
      <p:pic>
        <p:nvPicPr>
          <p:cNvPr id="11" name="npar_input" descr="motiv2_np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" y="5411724"/>
            <a:ext cx="2209804" cy="646177"/>
          </a:xfrm>
          <a:prstGeom prst="rect">
            <a:avLst/>
          </a:prstGeom>
        </p:spPr>
      </p:pic>
      <p:grpSp>
        <p:nvGrpSpPr>
          <p:cNvPr id="19" name="to_output"/>
          <p:cNvGrpSpPr/>
          <p:nvPr/>
        </p:nvGrpSpPr>
        <p:grpSpPr>
          <a:xfrm>
            <a:off x="2165238" y="2193090"/>
            <a:ext cx="6348950" cy="3995820"/>
            <a:chOff x="2165238" y="1812090"/>
            <a:chExt cx="6348950" cy="3995820"/>
          </a:xfrm>
        </p:grpSpPr>
        <p:pic>
          <p:nvPicPr>
            <p:cNvPr id="8" name="output" descr="motiv2_outpu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7568" y="1812090"/>
              <a:ext cx="4006620" cy="3995820"/>
            </a:xfrm>
            <a:prstGeom prst="rect">
              <a:avLst/>
            </a:prstGeom>
          </p:spPr>
        </p:pic>
        <p:cxnSp>
          <p:nvCxnSpPr>
            <p:cNvPr id="17" name="arrow"/>
            <p:cNvCxnSpPr>
              <a:stCxn id="10" idx="3"/>
              <a:endCxn id="8" idx="1"/>
            </p:cNvCxnSpPr>
            <p:nvPr/>
          </p:nvCxnSpPr>
          <p:spPr>
            <a:xfrm flipV="1">
              <a:off x="2165238" y="3810000"/>
              <a:ext cx="2342330" cy="4313"/>
            </a:xfrm>
            <a:prstGeom prst="straightConnector1">
              <a:avLst/>
            </a:prstGeom>
            <a:ln w="38100" cap="rnd">
              <a:solidFill>
                <a:schemeClr val="accent5">
                  <a:lumMod val="40000"/>
                  <a:lumOff val="60000"/>
                </a:schemeClr>
              </a:solidFill>
              <a:round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to_npar"/>
          <p:cNvGrpSpPr/>
          <p:nvPr/>
        </p:nvGrpSpPr>
        <p:grpSpPr>
          <a:xfrm>
            <a:off x="2165238" y="3362422"/>
            <a:ext cx="7083710" cy="1657155"/>
            <a:chOff x="2165238" y="2981422"/>
            <a:chExt cx="7083710" cy="1657155"/>
          </a:xfrm>
        </p:grpSpPr>
        <p:pic>
          <p:nvPicPr>
            <p:cNvPr id="13" name="npar_output" descr="motiv2_npar_outpu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2933" y="2981422"/>
              <a:ext cx="6576015" cy="1657155"/>
            </a:xfrm>
            <a:prstGeom prst="rect">
              <a:avLst/>
            </a:prstGeom>
          </p:spPr>
        </p:pic>
        <p:cxnSp>
          <p:nvCxnSpPr>
            <p:cNvPr id="22" name="arrow"/>
            <p:cNvCxnSpPr>
              <a:stCxn id="10" idx="3"/>
              <a:endCxn id="13" idx="1"/>
            </p:cNvCxnSpPr>
            <p:nvPr/>
          </p:nvCxnSpPr>
          <p:spPr>
            <a:xfrm flipV="1">
              <a:off x="2165238" y="3810000"/>
              <a:ext cx="507695" cy="4313"/>
            </a:xfrm>
            <a:prstGeom prst="straightConnector1">
              <a:avLst/>
            </a:prstGeom>
            <a:ln w="38100">
              <a:solidFill>
                <a:schemeClr val="accent5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vector_txt"/>
          <p:cNvSpPr txBox="1"/>
          <p:nvPr/>
        </p:nvSpPr>
        <p:spPr>
          <a:xfrm>
            <a:off x="762000" y="1688068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Vector-based inputs</a:t>
            </a:r>
            <a:endParaRPr lang="en-US" dirty="0"/>
          </a:p>
        </p:txBody>
      </p:sp>
      <p:sp>
        <p:nvSpPr>
          <p:cNvPr id="27" name="example_txt"/>
          <p:cNvSpPr txBox="1"/>
          <p:nvPr/>
        </p:nvSpPr>
        <p:spPr>
          <a:xfrm>
            <a:off x="762000" y="204366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By-example approach</a:t>
            </a:r>
            <a:endParaRPr lang="en-US" dirty="0"/>
          </a:p>
        </p:txBody>
      </p:sp>
      <p:sp>
        <p:nvSpPr>
          <p:cNvPr id="28" name="control_txt"/>
          <p:cNvSpPr txBox="1"/>
          <p:nvPr/>
        </p:nvSpPr>
        <p:spPr>
          <a:xfrm>
            <a:off x="762000" y="275486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Controllable synthesis</a:t>
            </a:r>
            <a:endParaRPr lang="en-US" dirty="0"/>
          </a:p>
        </p:txBody>
      </p:sp>
      <p:sp>
        <p:nvSpPr>
          <p:cNvPr id="15" name="distribs_txt"/>
          <p:cNvSpPr txBox="1"/>
          <p:nvPr/>
        </p:nvSpPr>
        <p:spPr>
          <a:xfrm>
            <a:off x="762000" y="2399268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of non-uniform distributions</a:t>
            </a:r>
            <a:endParaRPr lang="en-US" dirty="0"/>
          </a:p>
        </p:txBody>
      </p:sp>
      <p:grpSp>
        <p:nvGrpSpPr>
          <p:cNvPr id="21" name="complex-distribs"/>
          <p:cNvGrpSpPr/>
          <p:nvPr/>
        </p:nvGrpSpPr>
        <p:grpSpPr>
          <a:xfrm>
            <a:off x="2403896" y="3276600"/>
            <a:ext cx="6510070" cy="1828800"/>
            <a:chOff x="1752600" y="914400"/>
            <a:chExt cx="6510070" cy="1828800"/>
          </a:xfrm>
        </p:grpSpPr>
        <p:pic>
          <p:nvPicPr>
            <p:cNvPr id="16" name="mucha2" descr="motiv_mucha_inset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35" y="914400"/>
              <a:ext cx="1828800" cy="1828800"/>
            </a:xfrm>
            <a:prstGeom prst="rect">
              <a:avLst/>
            </a:prstGeom>
          </p:spPr>
        </p:pic>
        <p:pic>
          <p:nvPicPr>
            <p:cNvPr id="18" name="klimt2" descr="motiv_klimt-2_inset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2600" y="914400"/>
              <a:ext cx="1828800" cy="1828800"/>
            </a:xfrm>
            <a:prstGeom prst="rect">
              <a:avLst/>
            </a:prstGeom>
          </p:spPr>
        </p:pic>
        <p:pic>
          <p:nvPicPr>
            <p:cNvPr id="20" name="hokusai2" descr="motiv_hokusai_inset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9470" y="914400"/>
              <a:ext cx="2743200" cy="18288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"/>
            <a:ext cx="1641993" cy="1645920"/>
          </a:xfrm>
          <a:prstGeom prst="rect">
            <a:avLst/>
          </a:prstGeom>
        </p:spPr>
      </p:pic>
      <p:pic>
        <p:nvPicPr>
          <p:cNvPr id="7" name="Picture 6" descr="ex14_fina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802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19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9"/>
            <a:ext cx="1645920" cy="1645920"/>
          </a:xfrm>
          <a:prstGeom prst="rect">
            <a:avLst/>
          </a:prstGeom>
        </p:spPr>
      </p:pic>
      <p:pic>
        <p:nvPicPr>
          <p:cNvPr id="4" name="Picture 3" descr="ex19_fina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802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46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  <p:pic>
        <p:nvPicPr>
          <p:cNvPr id="10" name="Picture 9" descr="ex46_fina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802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39_final_4x4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0" y="1828800"/>
            <a:ext cx="4389120" cy="4389120"/>
          </a:xfrm>
          <a:prstGeom prst="rect">
            <a:avLst/>
          </a:prstGeom>
        </p:spPr>
      </p:pic>
      <p:pic>
        <p:nvPicPr>
          <p:cNvPr id="7" name="Picture 6" descr="ex39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  <p:pic>
        <p:nvPicPr>
          <p:cNvPr id="8" name="Picture 7" descr="ex39_final_barla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1828800"/>
            <a:ext cx="4389120" cy="4389120"/>
          </a:xfrm>
          <a:prstGeom prst="rect">
            <a:avLst/>
          </a:prstGeom>
        </p:spPr>
      </p:pic>
      <p:sp>
        <p:nvSpPr>
          <p:cNvPr id="11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Comparison with Related Work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barla_txt"/>
          <p:cNvSpPr txBox="1">
            <a:spLocks noChangeArrowheads="1"/>
          </p:cNvSpPr>
          <p:nvPr/>
        </p:nvSpPr>
        <p:spPr bwMode="auto">
          <a:xfrm>
            <a:off x="1378506" y="6292334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kern="0" dirty="0" smtClean="0">
                <a:solidFill>
                  <a:srgbClr val="FFFFFF"/>
                </a:solidFill>
              </a:rPr>
              <a:t>Barla </a:t>
            </a:r>
            <a:r>
              <a:rPr lang="pt-BR" i="1" kern="0" dirty="0" smtClean="0">
                <a:solidFill>
                  <a:srgbClr val="FFFFFF"/>
                </a:solidFill>
              </a:rPr>
              <a:t>et al</a:t>
            </a:r>
            <a:r>
              <a:rPr lang="pt-BR" kern="0" dirty="0" smtClean="0">
                <a:solidFill>
                  <a:srgbClr val="FFFFFF"/>
                </a:solidFill>
              </a:rPr>
              <a:t>. ‘06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ours_txt"/>
          <p:cNvSpPr txBox="1">
            <a:spLocks noChangeArrowheads="1"/>
          </p:cNvSpPr>
          <p:nvPr/>
        </p:nvSpPr>
        <p:spPr bwMode="auto">
          <a:xfrm>
            <a:off x="6561319" y="6292334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Ours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put-bg" descr="motiv_mucha_inset_bg-small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  <p:pic>
        <p:nvPicPr>
          <p:cNvPr id="5" name="input" descr="ex51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  <p:pic>
        <p:nvPicPr>
          <p:cNvPr id="14" name="us-bg" descr="motiv_mucha_inset_bg-big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0" y="1828800"/>
            <a:ext cx="4389120" cy="4389120"/>
          </a:xfrm>
          <a:prstGeom prst="rect">
            <a:avLst/>
          </a:prstGeom>
        </p:spPr>
      </p:pic>
      <p:pic>
        <p:nvPicPr>
          <p:cNvPr id="9" name="us" descr="ex51_final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09160" y="1828800"/>
            <a:ext cx="4389120" cy="4389120"/>
          </a:xfrm>
          <a:prstGeom prst="rect">
            <a:avLst/>
          </a:prstGeom>
        </p:spPr>
      </p:pic>
      <p:pic>
        <p:nvPicPr>
          <p:cNvPr id="16" name="barla-bg" descr="motiv_mucha_inset_bg-big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1828800"/>
            <a:ext cx="4389120" cy="4389120"/>
          </a:xfrm>
          <a:prstGeom prst="rect">
            <a:avLst/>
          </a:prstGeom>
        </p:spPr>
      </p:pic>
      <p:pic>
        <p:nvPicPr>
          <p:cNvPr id="10" name="barla" descr="ex51_final_barla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" y="1828800"/>
            <a:ext cx="4389120" cy="4389120"/>
          </a:xfrm>
          <a:prstGeom prst="rect">
            <a:avLst/>
          </a:prstGeom>
        </p:spPr>
      </p:pic>
      <p:sp>
        <p:nvSpPr>
          <p:cNvPr id="19" name="ours_txt"/>
          <p:cNvSpPr txBox="1">
            <a:spLocks noChangeArrowheads="1"/>
          </p:cNvSpPr>
          <p:nvPr/>
        </p:nvSpPr>
        <p:spPr bwMode="auto">
          <a:xfrm>
            <a:off x="6561319" y="6292334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Ours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barla_txt"/>
          <p:cNvSpPr txBox="1">
            <a:spLocks noChangeArrowheads="1"/>
          </p:cNvSpPr>
          <p:nvPr/>
        </p:nvSpPr>
        <p:spPr bwMode="auto">
          <a:xfrm>
            <a:off x="1378506" y="6292334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kern="0" dirty="0" smtClean="0">
                <a:solidFill>
                  <a:srgbClr val="FFFFFF"/>
                </a:solidFill>
              </a:rPr>
              <a:t>Barla </a:t>
            </a:r>
            <a:r>
              <a:rPr lang="pt-BR" i="1" kern="0" dirty="0" smtClean="0">
                <a:solidFill>
                  <a:srgbClr val="FFFFFF"/>
                </a:solidFill>
              </a:rPr>
              <a:t>et al</a:t>
            </a:r>
            <a:r>
              <a:rPr lang="pt-BR" kern="0" dirty="0" smtClean="0">
                <a:solidFill>
                  <a:srgbClr val="FFFFFF"/>
                </a:solidFill>
              </a:rPr>
              <a:t>. ‘06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Comparison with Related Work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2_final_barla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1828800"/>
            <a:ext cx="4389120" cy="4389120"/>
          </a:xfrm>
          <a:prstGeom prst="rect">
            <a:avLst/>
          </a:prstGeom>
        </p:spPr>
      </p:pic>
      <p:pic>
        <p:nvPicPr>
          <p:cNvPr id="4" name="Picture 3" descr="ex2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645920" cy="1645920"/>
          </a:xfrm>
          <a:prstGeom prst="rect">
            <a:avLst/>
          </a:prstGeom>
        </p:spPr>
      </p:pic>
      <p:pic>
        <p:nvPicPr>
          <p:cNvPr id="5" name="Picture 4" descr="ex2_final_4x4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0" y="1828800"/>
            <a:ext cx="4389120" cy="4389120"/>
          </a:xfrm>
          <a:prstGeom prst="rect">
            <a:avLst/>
          </a:prstGeom>
        </p:spPr>
      </p:pic>
      <p:sp>
        <p:nvSpPr>
          <p:cNvPr id="10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Comparison with Related Work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urs_txt"/>
          <p:cNvSpPr txBox="1">
            <a:spLocks noChangeArrowheads="1"/>
          </p:cNvSpPr>
          <p:nvPr/>
        </p:nvSpPr>
        <p:spPr bwMode="auto">
          <a:xfrm>
            <a:off x="6561319" y="6292334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Ours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barla_txt"/>
          <p:cNvSpPr txBox="1">
            <a:spLocks noChangeArrowheads="1"/>
          </p:cNvSpPr>
          <p:nvPr/>
        </p:nvSpPr>
        <p:spPr bwMode="auto">
          <a:xfrm>
            <a:off x="1378506" y="6292334"/>
            <a:ext cx="1723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kern="0" dirty="0" smtClean="0">
                <a:solidFill>
                  <a:srgbClr val="FFFFFF"/>
                </a:solidFill>
              </a:rPr>
              <a:t>Barla </a:t>
            </a:r>
            <a:r>
              <a:rPr lang="pt-BR" i="1" kern="0" dirty="0" smtClean="0">
                <a:solidFill>
                  <a:srgbClr val="FFFFFF"/>
                </a:solidFill>
              </a:rPr>
              <a:t>et al</a:t>
            </a:r>
            <a:r>
              <a:rPr lang="pt-BR" kern="0" dirty="0" smtClean="0">
                <a:solidFill>
                  <a:srgbClr val="FFFFFF"/>
                </a:solidFill>
              </a:rPr>
              <a:t>. ‘06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put" descr="ex49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971800"/>
            <a:ext cx="1645920" cy="1645920"/>
          </a:xfrm>
          <a:prstGeom prst="rect">
            <a:avLst/>
          </a:prstGeom>
        </p:spPr>
      </p:pic>
      <p:pic>
        <p:nvPicPr>
          <p:cNvPr id="7" name="mask" descr="gradient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79192" y="2971800"/>
            <a:ext cx="6309360" cy="1645920"/>
          </a:xfrm>
          <a:prstGeom prst="rect">
            <a:avLst/>
          </a:prstGeom>
        </p:spPr>
      </p:pic>
      <p:pic>
        <p:nvPicPr>
          <p:cNvPr id="4" name="output" descr="ex49_final_gradi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424" y="2950233"/>
            <a:ext cx="6082806" cy="169077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 Density Control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te" descr="pl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43000"/>
            <a:ext cx="4800600" cy="5334000"/>
          </a:xfrm>
          <a:prstGeom prst="rect">
            <a:avLst/>
          </a:prstGeom>
        </p:spPr>
      </p:pic>
      <p:pic>
        <p:nvPicPr>
          <p:cNvPr id="8" name="output" descr="ex48_final_pl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564" y="1293963"/>
            <a:ext cx="4763808" cy="5042874"/>
          </a:xfrm>
          <a:prstGeom prst="rect">
            <a:avLst/>
          </a:prstGeom>
        </p:spPr>
      </p:pic>
      <p:pic>
        <p:nvPicPr>
          <p:cNvPr id="9" name="input" descr="ex48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2971800"/>
            <a:ext cx="1645920" cy="16459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 Density Control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pascal"/>
          <p:cNvGrpSpPr/>
          <p:nvPr/>
        </p:nvGrpSpPr>
        <p:grpSpPr>
          <a:xfrm>
            <a:off x="4663440" y="1828800"/>
            <a:ext cx="4251960" cy="4832866"/>
            <a:chOff x="4587240" y="1828800"/>
            <a:chExt cx="4251960" cy="4832866"/>
          </a:xfrm>
        </p:grpSpPr>
        <p:pic>
          <p:nvPicPr>
            <p:cNvPr id="18" name="us-bg" descr="motiv_mucha_inset_bg-big.jp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7240" y="1828800"/>
              <a:ext cx="4251960" cy="4251960"/>
            </a:xfrm>
            <a:prstGeom prst="rect">
              <a:avLst/>
            </a:prstGeom>
          </p:spPr>
        </p:pic>
        <p:pic>
          <p:nvPicPr>
            <p:cNvPr id="23" name="barla" descr="ex51_final_barla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7240" y="1828800"/>
              <a:ext cx="4251960" cy="4251960"/>
            </a:xfrm>
            <a:prstGeom prst="rect">
              <a:avLst/>
            </a:prstGeom>
          </p:spPr>
        </p:pic>
        <p:pic>
          <p:nvPicPr>
            <p:cNvPr id="22" name="mucha-canvas_barla" descr="motiv_mucha_full_wAlpha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240" y="1828800"/>
              <a:ext cx="4251960" cy="4251960"/>
            </a:xfrm>
            <a:prstGeom prst="rect">
              <a:avLst/>
            </a:prstGeom>
          </p:spPr>
        </p:pic>
        <p:sp>
          <p:nvSpPr>
            <p:cNvPr id="17" name="barla_txt"/>
            <p:cNvSpPr txBox="1">
              <a:spLocks noChangeArrowheads="1"/>
            </p:cNvSpPr>
            <p:nvPr/>
          </p:nvSpPr>
          <p:spPr bwMode="auto">
            <a:xfrm>
              <a:off x="5851446" y="6292334"/>
              <a:ext cx="17235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kern="0" dirty="0" smtClean="0">
                  <a:solidFill>
                    <a:srgbClr val="FFFFFF"/>
                  </a:solidFill>
                </a:rPr>
                <a:t>Barla </a:t>
              </a:r>
              <a:r>
                <a:rPr lang="pt-BR" i="1" kern="0" dirty="0" smtClean="0">
                  <a:solidFill>
                    <a:srgbClr val="FFFFFF"/>
                  </a:solidFill>
                </a:rPr>
                <a:t>et al</a:t>
              </a:r>
              <a:r>
                <a:rPr lang="pt-BR" kern="0" dirty="0" smtClean="0">
                  <a:solidFill>
                    <a:srgbClr val="FFFFFF"/>
                  </a:solidFill>
                </a:rPr>
                <a:t>. ‘06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us"/>
          <p:cNvGrpSpPr/>
          <p:nvPr/>
        </p:nvGrpSpPr>
        <p:grpSpPr>
          <a:xfrm>
            <a:off x="4663440" y="1828800"/>
            <a:ext cx="4251960" cy="4832866"/>
            <a:chOff x="4663440" y="1828800"/>
            <a:chExt cx="4251960" cy="4832866"/>
          </a:xfrm>
        </p:grpSpPr>
        <p:pic>
          <p:nvPicPr>
            <p:cNvPr id="14" name="us-bg" descr="motiv_mucha_inset_bg-big.jp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3440" y="1828800"/>
              <a:ext cx="4251960" cy="4251960"/>
            </a:xfrm>
            <a:prstGeom prst="rect">
              <a:avLst/>
            </a:prstGeom>
          </p:spPr>
        </p:pic>
        <p:pic>
          <p:nvPicPr>
            <p:cNvPr id="13" name="us" descr="ex51_final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3440" y="1828800"/>
              <a:ext cx="4251960" cy="4251960"/>
            </a:xfrm>
            <a:prstGeom prst="rect">
              <a:avLst/>
            </a:prstGeom>
          </p:spPr>
        </p:pic>
        <p:pic>
          <p:nvPicPr>
            <p:cNvPr id="12" name="mucha-canvas_us" descr="motiv_mucha_full_wAlpha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440" y="1828800"/>
              <a:ext cx="4251960" cy="4251960"/>
            </a:xfrm>
            <a:prstGeom prst="rect">
              <a:avLst/>
            </a:prstGeom>
          </p:spPr>
        </p:pic>
        <p:sp>
          <p:nvSpPr>
            <p:cNvPr id="21" name="ours_txt"/>
            <p:cNvSpPr txBox="1">
              <a:spLocks noChangeArrowheads="1"/>
            </p:cNvSpPr>
            <p:nvPr/>
          </p:nvSpPr>
          <p:spPr bwMode="auto">
            <a:xfrm>
              <a:off x="6370819" y="6292334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Ours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9" name="original"/>
          <p:cNvGrpSpPr/>
          <p:nvPr/>
        </p:nvGrpSpPr>
        <p:grpSpPr>
          <a:xfrm>
            <a:off x="245174" y="1828800"/>
            <a:ext cx="4326826" cy="4842296"/>
            <a:chOff x="245174" y="1828800"/>
            <a:chExt cx="4326826" cy="4842296"/>
          </a:xfrm>
        </p:grpSpPr>
        <p:pic>
          <p:nvPicPr>
            <p:cNvPr id="19" name="mucha" descr="motiv_mucha_full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888" y="1828800"/>
              <a:ext cx="4251960" cy="4251960"/>
            </a:xfrm>
            <a:prstGeom prst="rect">
              <a:avLst/>
            </a:prstGeom>
          </p:spPr>
        </p:pic>
        <p:sp>
          <p:nvSpPr>
            <p:cNvPr id="25" name="mucha_txt"/>
            <p:cNvSpPr txBox="1"/>
            <p:nvPr/>
          </p:nvSpPr>
          <p:spPr>
            <a:xfrm>
              <a:off x="245174" y="6301764"/>
              <a:ext cx="4326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Mucha</a:t>
              </a:r>
              <a:r>
                <a:rPr lang="en-US" dirty="0" smtClean="0"/>
                <a:t>, </a:t>
              </a:r>
              <a:r>
                <a:rPr lang="en-US" i="1" dirty="0" smtClean="0"/>
                <a:t>The Lady of the Camellias</a:t>
              </a:r>
              <a:r>
                <a:rPr lang="en-US" dirty="0" smtClean="0"/>
                <a:t>, 1896</a:t>
              </a:r>
              <a:endParaRPr lang="en-US" dirty="0"/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 Emulating the Masters »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fr-FR" sz="4000" spc="-100" dirty="0" smtClean="0">
                <a:solidFill>
                  <a:schemeClr val="tx2">
                    <a:satMod val="200000"/>
                  </a:schemeClr>
                </a:solidFill>
              </a:rPr>
              <a:t>« Emulating the Masters »</a:t>
            </a:r>
            <a:endParaRPr lang="en-US" sz="4000" spc="-10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8" name="hokusai_txt"/>
          <p:cNvSpPr txBox="1"/>
          <p:nvPr/>
        </p:nvSpPr>
        <p:spPr>
          <a:xfrm>
            <a:off x="133714" y="5509736"/>
            <a:ext cx="2508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Hokusai, </a:t>
            </a:r>
            <a:br>
              <a:rPr lang="en-US" sz="1400" dirty="0" smtClean="0"/>
            </a:br>
            <a:r>
              <a:rPr lang="en-US" sz="1400" i="1" dirty="0" smtClean="0"/>
              <a:t>Mount Fuji in Clear Weather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1823</a:t>
            </a:r>
            <a:endParaRPr lang="en-US" sz="1400" dirty="0"/>
          </a:p>
        </p:txBody>
      </p:sp>
      <p:pic>
        <p:nvPicPr>
          <p:cNvPr id="14" name="our-hokusai" descr="motiv_hokusai_woutTre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6212" y="2629994"/>
            <a:ext cx="6249188" cy="4151806"/>
          </a:xfrm>
          <a:prstGeom prst="rect">
            <a:avLst/>
          </a:prstGeom>
        </p:spPr>
      </p:pic>
      <p:pic>
        <p:nvPicPr>
          <p:cNvPr id="11" name="our-forest" descr="hokusai_synthe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5181600"/>
            <a:ext cx="5943601" cy="1600200"/>
          </a:xfrm>
          <a:prstGeom prst="rect">
            <a:avLst/>
          </a:prstGeom>
        </p:spPr>
      </p:pic>
      <p:grpSp>
        <p:nvGrpSpPr>
          <p:cNvPr id="10" name="reaf-stuff"/>
          <p:cNvGrpSpPr/>
          <p:nvPr/>
        </p:nvGrpSpPr>
        <p:grpSpPr>
          <a:xfrm>
            <a:off x="228600" y="1243644"/>
            <a:ext cx="5918224" cy="3931920"/>
            <a:chOff x="228600" y="1295400"/>
            <a:chExt cx="5918224" cy="3931920"/>
          </a:xfrm>
        </p:grpSpPr>
        <p:pic>
          <p:nvPicPr>
            <p:cNvPr id="7" name="hokusai" descr="motiv_hokusai_fuji-in-clear-weather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1295400"/>
              <a:ext cx="5918224" cy="39319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28600" y="1295400"/>
              <a:ext cx="5916168" cy="3931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m_box"/>
          <p:cNvSpPr/>
          <p:nvPr/>
        </p:nvSpPr>
        <p:spPr>
          <a:xfrm>
            <a:off x="4572000" y="1219200"/>
            <a:ext cx="4419600" cy="5577840"/>
          </a:xfrm>
          <a:prstGeom prst="rect">
            <a:avLst/>
          </a:prstGeom>
          <a:gradFill>
            <a:gsLst>
              <a:gs pos="3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n_param_box"/>
          <p:cNvSpPr/>
          <p:nvPr/>
        </p:nvSpPr>
        <p:spPr>
          <a:xfrm>
            <a:off x="152400" y="1219200"/>
            <a:ext cx="4419600" cy="54864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7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vector"/>
          <p:cNvGrpSpPr/>
          <p:nvPr/>
        </p:nvGrpSpPr>
        <p:grpSpPr>
          <a:xfrm>
            <a:off x="150685" y="3962400"/>
            <a:ext cx="8839200" cy="2611830"/>
            <a:chOff x="-1715" y="3810000"/>
            <a:chExt cx="8839200" cy="2611830"/>
          </a:xfrm>
        </p:grpSpPr>
        <p:sp>
          <p:nvSpPr>
            <p:cNvPr id="56" name="vector_box"/>
            <p:cNvSpPr/>
            <p:nvPr/>
          </p:nvSpPr>
          <p:spPr>
            <a:xfrm>
              <a:off x="-1715" y="3852596"/>
              <a:ext cx="8839200" cy="2569234"/>
            </a:xfrm>
            <a:prstGeom prst="rect">
              <a:avLst/>
            </a:prstGeom>
            <a:gradFill>
              <a:gsLst>
                <a:gs pos="0">
                  <a:schemeClr val="accent5">
                    <a:alpha val="50000"/>
                  </a:schemeClr>
                </a:gs>
                <a:gs pos="40000">
                  <a:schemeClr val="accent5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vector_txt"/>
            <p:cNvSpPr txBox="1"/>
            <p:nvPr/>
          </p:nvSpPr>
          <p:spPr>
            <a:xfrm>
              <a:off x="3981450" y="3810000"/>
              <a:ext cx="838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Vector</a:t>
              </a:r>
              <a:endParaRPr lang="en-US" dirty="0"/>
            </a:p>
          </p:txBody>
        </p:sp>
      </p:grpSp>
      <p:grpSp>
        <p:nvGrpSpPr>
          <p:cNvPr id="73" name="raster"/>
          <p:cNvGrpSpPr/>
          <p:nvPr/>
        </p:nvGrpSpPr>
        <p:grpSpPr>
          <a:xfrm>
            <a:off x="152400" y="1433423"/>
            <a:ext cx="8839200" cy="2576257"/>
            <a:chOff x="152400" y="1433423"/>
            <a:chExt cx="8839200" cy="2576257"/>
          </a:xfrm>
        </p:grpSpPr>
        <p:sp>
          <p:nvSpPr>
            <p:cNvPr id="71" name="raster_box"/>
            <p:cNvSpPr/>
            <p:nvPr/>
          </p:nvSpPr>
          <p:spPr>
            <a:xfrm>
              <a:off x="152400" y="1433423"/>
              <a:ext cx="8839200" cy="2569234"/>
            </a:xfrm>
            <a:prstGeom prst="rect">
              <a:avLst/>
            </a:prstGeom>
            <a:gradFill>
              <a:gsLst>
                <a:gs pos="61000">
                  <a:schemeClr val="accent3">
                    <a:lumMod val="40000"/>
                    <a:lumOff val="60000"/>
                    <a:alpha val="0"/>
                  </a:schemeClr>
                </a:gs>
                <a:gs pos="100000">
                  <a:schemeClr val="accent3">
                    <a:lumMod val="40000"/>
                    <a:lumOff val="60000"/>
                    <a:alpha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aster_txt"/>
            <p:cNvSpPr txBox="1"/>
            <p:nvPr/>
          </p:nvSpPr>
          <p:spPr>
            <a:xfrm>
              <a:off x="4114800" y="3640348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Raster</a:t>
              </a:r>
              <a:endParaRPr lang="en-US" dirty="0"/>
            </a:p>
          </p:txBody>
        </p:sp>
      </p:grpSp>
      <p:grpSp>
        <p:nvGrpSpPr>
          <p:cNvPr id="80" name="us_grp"/>
          <p:cNvGrpSpPr/>
          <p:nvPr/>
        </p:nvGrpSpPr>
        <p:grpSpPr>
          <a:xfrm>
            <a:off x="6553200" y="4876800"/>
            <a:ext cx="2286000" cy="1371600"/>
            <a:chOff x="6553200" y="4876800"/>
            <a:chExt cx="2286000" cy="1371600"/>
          </a:xfrm>
        </p:grpSpPr>
        <p:sp>
          <p:nvSpPr>
            <p:cNvPr id="112" name="_us"/>
            <p:cNvSpPr txBox="1"/>
            <p:nvPr/>
          </p:nvSpPr>
          <p:spPr>
            <a:xfrm>
              <a:off x="7054754" y="4876800"/>
              <a:ext cx="120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Our method</a:t>
              </a:r>
              <a:endParaRPr lang="en-US" sz="1400" b="1" dirty="0"/>
            </a:p>
          </p:txBody>
        </p:sp>
        <p:pic>
          <p:nvPicPr>
            <p:cNvPr id="63" name="us" descr="us_r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5300648"/>
              <a:ext cx="2133600" cy="712088"/>
            </a:xfrm>
            <a:prstGeom prst="rect">
              <a:avLst/>
            </a:prstGeom>
          </p:spPr>
        </p:pic>
        <p:sp>
          <p:nvSpPr>
            <p:cNvPr id="78" name="border"/>
            <p:cNvSpPr/>
            <p:nvPr/>
          </p:nvSpPr>
          <p:spPr>
            <a:xfrm>
              <a:off x="6553200" y="4876800"/>
              <a:ext cx="2286000" cy="13716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barla06a_ijiri_box"/>
          <p:cNvSpPr/>
          <p:nvPr/>
        </p:nvSpPr>
        <p:spPr>
          <a:xfrm>
            <a:off x="304800" y="4343400"/>
            <a:ext cx="4114800" cy="2286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ijiri08_grp"/>
          <p:cNvGrpSpPr/>
          <p:nvPr/>
        </p:nvGrpSpPr>
        <p:grpSpPr>
          <a:xfrm>
            <a:off x="2533516" y="4389120"/>
            <a:ext cx="1790968" cy="2084998"/>
            <a:chOff x="2533516" y="4191000"/>
            <a:chExt cx="1790968" cy="2084998"/>
          </a:xfrm>
        </p:grpSpPr>
        <p:sp>
          <p:nvSpPr>
            <p:cNvPr id="103" name="_ijiri08"/>
            <p:cNvSpPr txBox="1"/>
            <p:nvPr/>
          </p:nvSpPr>
          <p:spPr>
            <a:xfrm>
              <a:off x="2858972" y="419100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Ijiri</a:t>
              </a:r>
              <a:r>
                <a:rPr lang="en-US" sz="1400" i="1" dirty="0" smtClean="0"/>
                <a:t> et al. </a:t>
              </a:r>
              <a:r>
                <a:rPr lang="en-US" sz="1400" dirty="0" smtClean="0"/>
                <a:t>‘08</a:t>
              </a:r>
              <a:endParaRPr lang="en-US" sz="1400" dirty="0"/>
            </a:p>
          </p:txBody>
        </p:sp>
        <p:pic>
          <p:nvPicPr>
            <p:cNvPr id="97" name="ijiri08" descr="pw_ijiri08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3516" y="4572000"/>
              <a:ext cx="1790968" cy="1703998"/>
            </a:xfrm>
            <a:prstGeom prst="rect">
              <a:avLst/>
            </a:prstGeom>
          </p:spPr>
        </p:pic>
      </p:grpSp>
      <p:sp>
        <p:nvSpPr>
          <p:cNvPr id="51" name="barla06b_box"/>
          <p:cNvSpPr/>
          <p:nvPr/>
        </p:nvSpPr>
        <p:spPr>
          <a:xfrm>
            <a:off x="4806358" y="4343400"/>
            <a:ext cx="1524000" cy="2286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barla06b_grp"/>
          <p:cNvGrpSpPr/>
          <p:nvPr/>
        </p:nvGrpSpPr>
        <p:grpSpPr>
          <a:xfrm>
            <a:off x="4754145" y="4416623"/>
            <a:ext cx="1638590" cy="2156697"/>
            <a:chOff x="4895127" y="4416623"/>
            <a:chExt cx="1638590" cy="2156697"/>
          </a:xfrm>
        </p:grpSpPr>
        <p:sp>
          <p:nvSpPr>
            <p:cNvPr id="106" name="_barla06b"/>
            <p:cNvSpPr txBox="1"/>
            <p:nvPr/>
          </p:nvSpPr>
          <p:spPr>
            <a:xfrm>
              <a:off x="4895127" y="4416623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Barla</a:t>
              </a:r>
              <a:r>
                <a:rPr lang="en-US" sz="1400" i="1" dirty="0" smtClean="0"/>
                <a:t> et al. </a:t>
              </a:r>
              <a:r>
                <a:rPr lang="en-US" sz="1400" dirty="0" smtClean="0"/>
                <a:t>’06 RR</a:t>
              </a:r>
              <a:endParaRPr lang="en-US" sz="1400" dirty="0"/>
            </a:p>
          </p:txBody>
        </p:sp>
        <p:pic>
          <p:nvPicPr>
            <p:cNvPr id="98" name="barla06b" descr="pw_barla2006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8208" y="4744520"/>
              <a:ext cx="1246524" cy="1828800"/>
            </a:xfrm>
            <a:prstGeom prst="rect">
              <a:avLst/>
            </a:prstGeom>
          </p:spPr>
        </p:pic>
      </p:grpSp>
      <p:grpSp>
        <p:nvGrpSpPr>
          <p:cNvPr id="109" name="barla06a_grp"/>
          <p:cNvGrpSpPr/>
          <p:nvPr/>
        </p:nvGrpSpPr>
        <p:grpSpPr>
          <a:xfrm>
            <a:off x="382220" y="4389120"/>
            <a:ext cx="1951766" cy="1836204"/>
            <a:chOff x="382220" y="4191000"/>
            <a:chExt cx="1951766" cy="1836204"/>
          </a:xfrm>
        </p:grpSpPr>
        <p:sp>
          <p:nvSpPr>
            <p:cNvPr id="102" name="_barla06a"/>
            <p:cNvSpPr txBox="1"/>
            <p:nvPr/>
          </p:nvSpPr>
          <p:spPr>
            <a:xfrm>
              <a:off x="630795" y="4191000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Barla</a:t>
              </a:r>
              <a:r>
                <a:rPr lang="en-US" sz="1400" i="1" dirty="0" smtClean="0"/>
                <a:t> et al. </a:t>
              </a:r>
              <a:r>
                <a:rPr lang="en-US" sz="1400" dirty="0" smtClean="0"/>
                <a:t>’06 EG</a:t>
              </a:r>
              <a:endParaRPr lang="en-US" sz="1400" dirty="0"/>
            </a:p>
          </p:txBody>
        </p:sp>
        <p:pic>
          <p:nvPicPr>
            <p:cNvPr id="99" name="barla06a" descr="pw_barla2006b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220" y="4724400"/>
              <a:ext cx="1951766" cy="1302804"/>
            </a:xfrm>
            <a:prstGeom prst="rect">
              <a:avLst/>
            </a:prstGeom>
          </p:spPr>
        </p:pic>
      </p:grpSp>
      <p:pic>
        <p:nvPicPr>
          <p:cNvPr id="75" name="grid_raster-1" descr="pb_grid_raster-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4724400"/>
            <a:ext cx="1828800" cy="1828800"/>
          </a:xfrm>
          <a:prstGeom prst="rect">
            <a:avLst/>
          </a:prstGeom>
        </p:spPr>
      </p:pic>
      <p:pic>
        <p:nvPicPr>
          <p:cNvPr id="77" name="grid_vector-1" descr="pb_grid_vector-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197" y="4364335"/>
            <a:ext cx="2239606" cy="2244132"/>
          </a:xfrm>
          <a:prstGeom prst="rect">
            <a:avLst/>
          </a:prstGeom>
        </p:spPr>
      </p:pic>
      <p:pic>
        <p:nvPicPr>
          <p:cNvPr id="76" name="grid_raster-2" descr="pb_grid_raster-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726685"/>
            <a:ext cx="1828800" cy="1824229"/>
          </a:xfrm>
          <a:prstGeom prst="rect">
            <a:avLst/>
          </a:prstGeom>
        </p:spPr>
      </p:pic>
      <p:pic>
        <p:nvPicPr>
          <p:cNvPr id="74" name="grid_vector-2" descr="pb_grid_vector-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4374" y="4343400"/>
            <a:ext cx="2269252" cy="2286000"/>
          </a:xfrm>
          <a:prstGeom prst="rect">
            <a:avLst/>
          </a:prstGeom>
        </p:spPr>
      </p:pic>
      <p:grpSp>
        <p:nvGrpSpPr>
          <p:cNvPr id="96" name="extension_grp"/>
          <p:cNvGrpSpPr/>
          <p:nvPr/>
        </p:nvGrpSpPr>
        <p:grpSpPr>
          <a:xfrm>
            <a:off x="2971800" y="4572000"/>
            <a:ext cx="3352800" cy="382588"/>
            <a:chOff x="2971800" y="4572000"/>
            <a:chExt cx="3352800" cy="382588"/>
          </a:xfrm>
        </p:grpSpPr>
        <p:sp>
          <p:nvSpPr>
            <p:cNvPr id="84" name="extension_vector"/>
            <p:cNvSpPr txBox="1"/>
            <p:nvPr/>
          </p:nvSpPr>
          <p:spPr>
            <a:xfrm>
              <a:off x="3048000" y="4572000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Extension to vector primitives</a:t>
              </a:r>
              <a:endParaRPr lang="en-US" dirty="0"/>
            </a:p>
          </p:txBody>
        </p:sp>
        <p:cxnSp>
          <p:nvCxnSpPr>
            <p:cNvPr id="89" name="arrow_extension"/>
            <p:cNvCxnSpPr/>
            <p:nvPr/>
          </p:nvCxnSpPr>
          <p:spPr>
            <a:xfrm>
              <a:off x="2971800" y="4953000"/>
              <a:ext cx="33528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extension_issues"/>
          <p:cNvSpPr txBox="1"/>
          <p:nvPr/>
        </p:nvSpPr>
        <p:spPr>
          <a:xfrm>
            <a:off x="3124200" y="5105400"/>
            <a:ext cx="27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Unconstrained positions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More than pixel colors</a:t>
            </a:r>
            <a:endParaRPr lang="en-US" dirty="0"/>
          </a:p>
        </p:txBody>
      </p:sp>
      <p:grpSp>
        <p:nvGrpSpPr>
          <p:cNvPr id="69" name="stats-modelling_boxgroup"/>
          <p:cNvGrpSpPr/>
          <p:nvPr/>
        </p:nvGrpSpPr>
        <p:grpSpPr>
          <a:xfrm>
            <a:off x="6858000" y="1572768"/>
            <a:ext cx="1981200" cy="2103120"/>
            <a:chOff x="6858000" y="1572768"/>
            <a:chExt cx="1981200" cy="2103120"/>
          </a:xfrm>
        </p:grpSpPr>
        <p:sp>
          <p:nvSpPr>
            <p:cNvPr id="41" name="stats-modelling__box"/>
            <p:cNvSpPr/>
            <p:nvPr/>
          </p:nvSpPr>
          <p:spPr>
            <a:xfrm>
              <a:off x="6858000" y="1600200"/>
              <a:ext cx="1981200" cy="2075688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tats-modelling__txt"/>
            <p:cNvSpPr txBox="1"/>
            <p:nvPr/>
          </p:nvSpPr>
          <p:spPr>
            <a:xfrm>
              <a:off x="6934200" y="1572768"/>
              <a:ext cx="12490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Statistical</a:t>
              </a:r>
            </a:p>
            <a:p>
              <a:r>
                <a:rPr lang="en-US" dirty="0" smtClean="0"/>
                <a:t>modeling</a:t>
              </a:r>
            </a:p>
            <a:p>
              <a:endParaRPr lang="en-US" sz="400" dirty="0" smtClean="0"/>
            </a:p>
            <a:p>
              <a:r>
                <a:rPr lang="en-US" sz="1400" dirty="0" err="1" smtClean="0"/>
                <a:t>Guo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‘01</a:t>
              </a:r>
            </a:p>
          </p:txBody>
        </p:sp>
        <p:pic>
          <p:nvPicPr>
            <p:cNvPr id="65" name="guo03_thumb" descr="pw_guo03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31165" y="2697480"/>
              <a:ext cx="1460175" cy="914400"/>
            </a:xfrm>
            <a:prstGeom prst="rect">
              <a:avLst/>
            </a:prstGeom>
          </p:spPr>
        </p:pic>
      </p:grpSp>
      <p:grpSp>
        <p:nvGrpSpPr>
          <p:cNvPr id="70" name="stats-matching_boxgroup"/>
          <p:cNvGrpSpPr/>
          <p:nvPr/>
        </p:nvGrpSpPr>
        <p:grpSpPr>
          <a:xfrm>
            <a:off x="4724400" y="1572768"/>
            <a:ext cx="1981200" cy="2103120"/>
            <a:chOff x="4724400" y="1572768"/>
            <a:chExt cx="1981200" cy="2103120"/>
          </a:xfrm>
        </p:grpSpPr>
        <p:sp>
          <p:nvSpPr>
            <p:cNvPr id="49" name="stats-matching_txt"/>
            <p:cNvSpPr txBox="1"/>
            <p:nvPr/>
          </p:nvSpPr>
          <p:spPr>
            <a:xfrm>
              <a:off x="4739024" y="1572768"/>
              <a:ext cx="1966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Statistics matching</a:t>
              </a:r>
            </a:p>
            <a:p>
              <a:endParaRPr lang="en-US" sz="400" dirty="0" smtClean="0"/>
            </a:p>
            <a:p>
              <a:r>
                <a:rPr lang="en-US" sz="1400" dirty="0" err="1" smtClean="0"/>
                <a:t>Portilla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‘01</a:t>
              </a:r>
            </a:p>
          </p:txBody>
        </p:sp>
        <p:sp>
          <p:nvSpPr>
            <p:cNvPr id="50" name="stats-matching_box"/>
            <p:cNvSpPr/>
            <p:nvPr/>
          </p:nvSpPr>
          <p:spPr>
            <a:xfrm>
              <a:off x="4724400" y="1600200"/>
              <a:ext cx="1981200" cy="2075688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8" name="portilla01" descr="pw_portilla01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21365" y="2697480"/>
              <a:ext cx="1567543" cy="914400"/>
            </a:xfrm>
            <a:prstGeom prst="rect">
              <a:avLst/>
            </a:prstGeom>
          </p:spPr>
        </p:pic>
      </p:grpSp>
      <p:grpSp>
        <p:nvGrpSpPr>
          <p:cNvPr id="31" name="patch-based_boxgroup"/>
          <p:cNvGrpSpPr/>
          <p:nvPr/>
        </p:nvGrpSpPr>
        <p:grpSpPr>
          <a:xfrm>
            <a:off x="2438400" y="1572768"/>
            <a:ext cx="1981200" cy="2103120"/>
            <a:chOff x="2438400" y="1572768"/>
            <a:chExt cx="1981200" cy="2103120"/>
          </a:xfrm>
        </p:grpSpPr>
        <p:sp>
          <p:nvSpPr>
            <p:cNvPr id="24" name="patch-based_box"/>
            <p:cNvSpPr/>
            <p:nvPr/>
          </p:nvSpPr>
          <p:spPr>
            <a:xfrm>
              <a:off x="2438400" y="1600200"/>
              <a:ext cx="1981200" cy="2075688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tch-based_txt"/>
            <p:cNvSpPr txBox="1"/>
            <p:nvPr/>
          </p:nvSpPr>
          <p:spPr>
            <a:xfrm>
              <a:off x="2514600" y="1572768"/>
              <a:ext cx="1558440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Patch-based</a:t>
              </a:r>
            </a:p>
            <a:p>
              <a:endParaRPr lang="en-US" sz="400" dirty="0" smtClean="0"/>
            </a:p>
            <a:p>
              <a:r>
                <a:rPr lang="en-US" sz="1400" dirty="0" err="1" smtClean="0"/>
                <a:t>Efros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‘01</a:t>
              </a:r>
            </a:p>
            <a:p>
              <a:r>
                <a:rPr lang="en-US" sz="1400" dirty="0" err="1" smtClean="0"/>
                <a:t>Dischler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’02</a:t>
              </a:r>
            </a:p>
            <a:p>
              <a:r>
                <a:rPr lang="en-US" sz="1400" dirty="0" err="1" smtClean="0"/>
                <a:t>Kwatra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‘03</a:t>
              </a:r>
            </a:p>
            <a:p>
              <a:endParaRPr lang="en-US" sz="1400" dirty="0"/>
            </a:p>
          </p:txBody>
        </p:sp>
        <p:pic>
          <p:nvPicPr>
            <p:cNvPr id="28" name="efros01_thumb" descr="pw_efros0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94312" y="2697480"/>
              <a:ext cx="1489366" cy="914400"/>
            </a:xfrm>
            <a:prstGeom prst="rect">
              <a:avLst/>
            </a:prstGeom>
          </p:spPr>
        </p:pic>
      </p:grpSp>
      <p:grpSp>
        <p:nvGrpSpPr>
          <p:cNvPr id="26" name="pixel-based_boxgroup"/>
          <p:cNvGrpSpPr/>
          <p:nvPr/>
        </p:nvGrpSpPr>
        <p:grpSpPr>
          <a:xfrm>
            <a:off x="304800" y="1572768"/>
            <a:ext cx="1981200" cy="2103120"/>
            <a:chOff x="304800" y="1572768"/>
            <a:chExt cx="1981200" cy="2103120"/>
          </a:xfrm>
        </p:grpSpPr>
        <p:pic>
          <p:nvPicPr>
            <p:cNvPr id="54" name="efros99_thumb" descr="pw_efros99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7449" y="2697480"/>
              <a:ext cx="1318397" cy="914400"/>
            </a:xfrm>
            <a:prstGeom prst="rect">
              <a:avLst/>
            </a:prstGeom>
          </p:spPr>
        </p:pic>
        <p:sp>
          <p:nvSpPr>
            <p:cNvPr id="53" name="pixel-based_txt"/>
            <p:cNvSpPr txBox="1"/>
            <p:nvPr/>
          </p:nvSpPr>
          <p:spPr>
            <a:xfrm>
              <a:off x="319424" y="1572768"/>
              <a:ext cx="19665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Pixel-based</a:t>
              </a:r>
            </a:p>
            <a:p>
              <a:endParaRPr lang="en-US" sz="400" dirty="0" smtClean="0"/>
            </a:p>
            <a:p>
              <a:r>
                <a:rPr lang="en-US" sz="1400" dirty="0" err="1" smtClean="0"/>
                <a:t>Efros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‘99</a:t>
              </a:r>
            </a:p>
            <a:p>
              <a:r>
                <a:rPr lang="en-US" sz="1400" dirty="0" err="1" smtClean="0"/>
                <a:t>Ashikhmin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‘01</a:t>
              </a:r>
            </a:p>
            <a:p>
              <a:r>
                <a:rPr lang="en-US" sz="1400" dirty="0" smtClean="0"/>
                <a:t>Lefebvre </a:t>
              </a:r>
              <a:r>
                <a:rPr lang="en-US" sz="1400" i="1" dirty="0" smtClean="0"/>
                <a:t>et al. </a:t>
              </a:r>
              <a:r>
                <a:rPr lang="en-US" sz="1400" dirty="0" smtClean="0"/>
                <a:t>‘06</a:t>
              </a:r>
              <a:endParaRPr lang="en-US" sz="1400" dirty="0"/>
            </a:p>
          </p:txBody>
        </p:sp>
        <p:sp>
          <p:nvSpPr>
            <p:cNvPr id="62" name="pixel-based_box"/>
            <p:cNvSpPr/>
            <p:nvPr/>
          </p:nvSpPr>
          <p:spPr>
            <a:xfrm>
              <a:off x="304800" y="1600200"/>
              <a:ext cx="1981200" cy="2075688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  <a:alpha val="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non_param_ttle"/>
          <p:cNvSpPr txBox="1"/>
          <p:nvPr/>
        </p:nvSpPr>
        <p:spPr>
          <a:xfrm>
            <a:off x="1447800" y="12192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Non-parametric</a:t>
            </a:r>
            <a:endParaRPr lang="en-US" dirty="0"/>
          </a:p>
        </p:txBody>
      </p:sp>
      <p:sp>
        <p:nvSpPr>
          <p:cNvPr id="36" name="param_ttle"/>
          <p:cNvSpPr txBox="1"/>
          <p:nvPr/>
        </p:nvSpPr>
        <p:spPr>
          <a:xfrm>
            <a:off x="6172200" y="12192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Parametric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r>
              <a:rPr lang="fr-FR" dirty="0" smtClean="0"/>
              <a:t>Example-based Texture Synthesis</a:t>
            </a:r>
            <a:br>
              <a:rPr lang="fr-FR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1" grpId="0" animBg="1"/>
      <p:bldP spid="21" grpId="1" animBg="1"/>
      <p:bldP spid="21" grpId="2" animBg="1"/>
      <p:bldP spid="21" grpId="3" animBg="1"/>
      <p:bldP spid="52" grpId="0" animBg="1"/>
      <p:bldP spid="51" grpId="0" animBg="1"/>
      <p:bldP spid="95" grpId="0"/>
      <p:bldP spid="95" grpId="1"/>
      <p:bldP spid="30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xemple" descr="ex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1325880"/>
            <a:ext cx="1649218" cy="1645920"/>
          </a:xfrm>
          <a:prstGeom prst="rect">
            <a:avLst/>
          </a:prstGeom>
        </p:spPr>
      </p:pic>
      <p:pic>
        <p:nvPicPr>
          <p:cNvPr id="10" name="resultat" descr="ex44_final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60" y="1325880"/>
            <a:ext cx="5486400" cy="5486400"/>
          </a:xfrm>
          <a:prstGeom prst="rect">
            <a:avLst/>
          </a:prstGeom>
        </p:spPr>
      </p:pic>
      <p:pic>
        <p:nvPicPr>
          <p:cNvPr id="8" name="c1" descr="ex3_categories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1828800"/>
            <a:ext cx="4275750" cy="4267200"/>
          </a:xfrm>
          <a:prstGeom prst="rect">
            <a:avLst/>
          </a:prstGeom>
        </p:spPr>
      </p:pic>
      <p:pic>
        <p:nvPicPr>
          <p:cNvPr id="11" name="c2" descr="ex3_categories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828800"/>
            <a:ext cx="4275750" cy="4267200"/>
          </a:xfrm>
          <a:prstGeom prst="rect">
            <a:avLst/>
          </a:prstGeom>
        </p:spPr>
      </p:pic>
      <p:pic>
        <p:nvPicPr>
          <p:cNvPr id="12" name="c3" descr="ex3_categories_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1828800"/>
            <a:ext cx="4275750" cy="4267200"/>
          </a:xfrm>
          <a:prstGeom prst="rect">
            <a:avLst/>
          </a:prstGeom>
        </p:spPr>
      </p:pic>
      <p:sp>
        <p:nvSpPr>
          <p:cNvPr id="9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Over-categorization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1708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put" descr="ex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" y="1325880"/>
            <a:ext cx="1645920" cy="1645920"/>
          </a:xfrm>
          <a:prstGeom prst="rect">
            <a:avLst/>
          </a:prstGeom>
        </p:spPr>
      </p:pic>
      <p:pic>
        <p:nvPicPr>
          <p:cNvPr id="7" name="output" descr="ex5_final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325880"/>
            <a:ext cx="5486400" cy="5486400"/>
          </a:xfrm>
          <a:prstGeom prst="rect">
            <a:avLst/>
          </a:prstGeom>
        </p:spPr>
      </p:pic>
      <p:sp>
        <p:nvSpPr>
          <p:cNvPr id="30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Handling of Regularity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1708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42" name="cross-straight"/>
          <p:cNvGrpSpPr/>
          <p:nvPr/>
        </p:nvGrpSpPr>
        <p:grpSpPr>
          <a:xfrm>
            <a:off x="914400" y="1658144"/>
            <a:ext cx="304800" cy="528638"/>
            <a:chOff x="914400" y="1658144"/>
            <a:chExt cx="304800" cy="528638"/>
          </a:xfrm>
        </p:grpSpPr>
        <p:cxnSp>
          <p:nvCxnSpPr>
            <p:cNvPr id="35" name="Straight Connector 34"/>
            <p:cNvCxnSpPr/>
            <p:nvPr/>
          </p:nvCxnSpPr>
          <p:spPr>
            <a:xfrm rot="5400000">
              <a:off x="797719" y="1921669"/>
              <a:ext cx="528638" cy="15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14400" y="1890711"/>
              <a:ext cx="304800" cy="15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cross-straight"/>
          <p:cNvGrpSpPr/>
          <p:nvPr/>
        </p:nvGrpSpPr>
        <p:grpSpPr>
          <a:xfrm>
            <a:off x="1862141" y="1696243"/>
            <a:ext cx="304800" cy="447675"/>
            <a:chOff x="914400" y="1697039"/>
            <a:chExt cx="304800" cy="447675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838197" y="1920083"/>
              <a:ext cx="447675" cy="15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914400" y="1885948"/>
              <a:ext cx="304800" cy="15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cross-straight"/>
          <p:cNvGrpSpPr/>
          <p:nvPr/>
        </p:nvGrpSpPr>
        <p:grpSpPr>
          <a:xfrm>
            <a:off x="1395415" y="2376487"/>
            <a:ext cx="304800" cy="495301"/>
            <a:chOff x="914400" y="1658143"/>
            <a:chExt cx="304800" cy="495301"/>
          </a:xfrm>
        </p:grpSpPr>
        <p:cxnSp>
          <p:nvCxnSpPr>
            <p:cNvPr id="65" name="Straight Connector 64"/>
            <p:cNvCxnSpPr/>
            <p:nvPr/>
          </p:nvCxnSpPr>
          <p:spPr>
            <a:xfrm rot="5400000">
              <a:off x="814785" y="1905397"/>
              <a:ext cx="495301" cy="794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14400" y="1905000"/>
              <a:ext cx="304800" cy="15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bad-cross1"/>
          <p:cNvGrpSpPr/>
          <p:nvPr/>
        </p:nvGrpSpPr>
        <p:grpSpPr>
          <a:xfrm>
            <a:off x="4495800" y="2819402"/>
            <a:ext cx="295278" cy="561971"/>
            <a:chOff x="4495800" y="2819402"/>
            <a:chExt cx="295278" cy="561971"/>
          </a:xfrm>
        </p:grpSpPr>
        <p:cxnSp>
          <p:nvCxnSpPr>
            <p:cNvPr id="72" name="Straight Connector 71"/>
            <p:cNvCxnSpPr/>
            <p:nvPr/>
          </p:nvCxnSpPr>
          <p:spPr>
            <a:xfrm rot="16200000" flipH="1">
              <a:off x="4395792" y="3014664"/>
              <a:ext cx="561971" cy="17144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4495800" y="2971800"/>
              <a:ext cx="152400" cy="76200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0800000" flipV="1">
              <a:off x="4648201" y="2867028"/>
              <a:ext cx="142877" cy="104772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bad-cross2"/>
          <p:cNvGrpSpPr/>
          <p:nvPr/>
        </p:nvGrpSpPr>
        <p:grpSpPr>
          <a:xfrm>
            <a:off x="5505450" y="3067049"/>
            <a:ext cx="242888" cy="528639"/>
            <a:chOff x="5505450" y="3067049"/>
            <a:chExt cx="242888" cy="528639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H="1">
              <a:off x="5436394" y="3159918"/>
              <a:ext cx="271463" cy="85725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505450" y="3333750"/>
              <a:ext cx="104775" cy="57150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467353" y="3452813"/>
              <a:ext cx="261935" cy="23816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>
              <a:off x="5614988" y="3333750"/>
              <a:ext cx="133350" cy="38100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bad-cross3"/>
          <p:cNvGrpSpPr/>
          <p:nvPr/>
        </p:nvGrpSpPr>
        <p:grpSpPr>
          <a:xfrm>
            <a:off x="6672263" y="5153025"/>
            <a:ext cx="366712" cy="509588"/>
            <a:chOff x="6672263" y="5153025"/>
            <a:chExt cx="366712" cy="509588"/>
          </a:xfrm>
        </p:grpSpPr>
        <p:cxnSp>
          <p:nvCxnSpPr>
            <p:cNvPr id="104" name="Straight Connector 103"/>
            <p:cNvCxnSpPr/>
            <p:nvPr/>
          </p:nvCxnSpPr>
          <p:spPr>
            <a:xfrm rot="5400000">
              <a:off x="6693694" y="5269709"/>
              <a:ext cx="261942" cy="28573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V="1">
              <a:off x="6734175" y="5495925"/>
              <a:ext cx="242888" cy="90488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6672263" y="5419725"/>
              <a:ext cx="142875" cy="4763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 flipV="1">
              <a:off x="6810375" y="5362575"/>
              <a:ext cx="228600" cy="57150"/>
            </a:xfrm>
            <a:prstGeom prst="line">
              <a:avLst/>
            </a:prstGeom>
            <a:ln w="50800" cap="rnd">
              <a:solidFill>
                <a:srgbClr val="FF1D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xemple" descr="ex4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31520" y="1325880"/>
            <a:ext cx="1645920" cy="1645920"/>
          </a:xfrm>
          <a:prstGeom prst="rect">
            <a:avLst/>
          </a:prstGeom>
        </p:spPr>
      </p:pic>
      <p:pic>
        <p:nvPicPr>
          <p:cNvPr id="9" name="exemple centroids" descr="ex44_centroi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5387" y="1397479"/>
            <a:ext cx="1457865" cy="1534535"/>
          </a:xfrm>
          <a:prstGeom prst="rect">
            <a:avLst/>
          </a:prstGeom>
        </p:spPr>
      </p:pic>
      <p:pic>
        <p:nvPicPr>
          <p:cNvPr id="10" name="resultat" descr="ex44_final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60" y="1325880"/>
            <a:ext cx="5486400" cy="5486400"/>
          </a:xfrm>
          <a:prstGeom prst="rect">
            <a:avLst/>
          </a:prstGeom>
        </p:spPr>
      </p:pic>
      <p:pic>
        <p:nvPicPr>
          <p:cNvPr id="14" name="resultat centroids" descr="ex44_final_centroid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721" y="1397479"/>
            <a:ext cx="5011947" cy="5227610"/>
          </a:xfrm>
          <a:prstGeom prst="rect">
            <a:avLst/>
          </a:prstGeom>
        </p:spPr>
      </p:pic>
      <p:sp>
        <p:nvSpPr>
          <p:cNvPr id="8" name="title_comparison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Interactions Between </a:t>
            </a:r>
            <a:r>
              <a:rPr kumimoji="0" lang="en-US" sz="4000" b="0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Centroids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170837" y="6019800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Future Work &amp;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fr-FR" dirty="0" smtClean="0"/>
              <a:t>Possible improvements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Higher-order interactions for </a:t>
            </a:r>
            <a:r>
              <a:rPr lang="fr-FR" sz="2200" dirty="0" smtClean="0">
                <a:solidFill>
                  <a:schemeClr val="accent2"/>
                </a:solidFill>
              </a:rPr>
              <a:t>regularity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Better representation for </a:t>
            </a:r>
            <a:r>
              <a:rPr lang="fr-FR" sz="2200" dirty="0" smtClean="0">
                <a:solidFill>
                  <a:schemeClr val="accent2"/>
                </a:solidFill>
              </a:rPr>
              <a:t>anisotropic elements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Quality-driven stopping criterion for </a:t>
            </a:r>
            <a:r>
              <a:rPr lang="fr-FR" sz="2200" dirty="0" smtClean="0">
                <a:solidFill>
                  <a:schemeClr val="accent2"/>
                </a:solidFill>
              </a:rPr>
              <a:t>faster synthesis</a:t>
            </a:r>
          </a:p>
          <a:p>
            <a:pPr lvl="1">
              <a:buClr>
                <a:schemeClr val="tx1"/>
              </a:buClr>
            </a:pPr>
            <a:endParaRPr lang="fr-FR" sz="2800" dirty="0" smtClean="0"/>
          </a:p>
          <a:p>
            <a:pPr>
              <a:buClr>
                <a:schemeClr val="tx1"/>
              </a:buClr>
            </a:pPr>
            <a:r>
              <a:rPr lang="fr-FR" dirty="0" smtClean="0"/>
              <a:t>Contributions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Global input analysis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Appearance-driven synthesis</a:t>
            </a:r>
          </a:p>
          <a:p>
            <a:pPr lvl="1">
              <a:buClr>
                <a:schemeClr val="tx1"/>
              </a:buClr>
            </a:pPr>
            <a:r>
              <a:rPr lang="fr-FR" sz="2200" dirty="0" smtClean="0"/>
              <a:t>Wider range of distributions supported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Scenes </a:t>
            </a:r>
            <a:r>
              <a:rPr lang="en-US" sz="2400" dirty="0" smtClean="0"/>
              <a:t>(Parameter Estimation)</a:t>
            </a:r>
            <a:endParaRPr lang="en-US" sz="2400" dirty="0"/>
          </a:p>
        </p:txBody>
      </p:sp>
      <p:pic>
        <p:nvPicPr>
          <p:cNvPr id="7" name="fitted-model" descr="fitting-formu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30" y="1763668"/>
            <a:ext cx="6082944" cy="754280"/>
          </a:xfrm>
          <a:prstGeom prst="rect">
            <a:avLst/>
          </a:prstGeom>
        </p:spPr>
      </p:pic>
      <p:pic>
        <p:nvPicPr>
          <p:cNvPr id="8" name="pseudo-log-likelihood" descr="pseudo-log-likeliho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15198"/>
            <a:ext cx="4757618" cy="723158"/>
          </a:xfrm>
          <a:prstGeom prst="rect">
            <a:avLst/>
          </a:prstGeom>
        </p:spPr>
      </p:pic>
      <p:sp>
        <p:nvSpPr>
          <p:cNvPr id="9" name="model_txt"/>
          <p:cNvSpPr txBox="1"/>
          <p:nvPr/>
        </p:nvSpPr>
        <p:spPr>
          <a:xfrm>
            <a:off x="219974" y="1311218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 to fit</a:t>
            </a:r>
            <a:endParaRPr lang="en-US" sz="2000" dirty="0"/>
          </a:p>
        </p:txBody>
      </p:sp>
      <p:cxnSp>
        <p:nvCxnSpPr>
          <p:cNvPr id="11" name="underline"/>
          <p:cNvCxnSpPr/>
          <p:nvPr/>
        </p:nvCxnSpPr>
        <p:spPr>
          <a:xfrm>
            <a:off x="2743200" y="2260122"/>
            <a:ext cx="914400" cy="1588"/>
          </a:xfrm>
          <a:prstGeom prst="line">
            <a:avLst/>
          </a:prstGeom>
          <a:ln w="508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underline"/>
          <p:cNvCxnSpPr/>
          <p:nvPr/>
        </p:nvCxnSpPr>
        <p:spPr>
          <a:xfrm>
            <a:off x="4648200" y="2260122"/>
            <a:ext cx="2133600" cy="1588"/>
          </a:xfrm>
          <a:prstGeom prst="line">
            <a:avLst/>
          </a:prstGeom>
          <a:ln w="508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odel_txt"/>
          <p:cNvSpPr txBox="1"/>
          <p:nvPr/>
        </p:nvSpPr>
        <p:spPr>
          <a:xfrm>
            <a:off x="457200" y="2438400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arrangement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1114245" y="2313317"/>
            <a:ext cx="230038" cy="20129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odel_txt"/>
          <p:cNvSpPr txBox="1"/>
          <p:nvPr/>
        </p:nvSpPr>
        <p:spPr>
          <a:xfrm>
            <a:off x="219974" y="3109556"/>
            <a:ext cx="4520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Estimation of</a:t>
            </a:r>
            <a:br>
              <a:rPr lang="en-US" sz="2000" dirty="0" smtClean="0"/>
            </a:br>
            <a:r>
              <a:rPr lang="en-US" sz="2000" dirty="0" smtClean="0"/>
              <a:t>by log-pseudo-likelihood maximization</a:t>
            </a:r>
          </a:p>
        </p:txBody>
      </p:sp>
      <p:pic>
        <p:nvPicPr>
          <p:cNvPr id="23" name="red-dots" descr="log-likelihood_red-centroi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743200"/>
            <a:ext cx="3759399" cy="3759399"/>
          </a:xfrm>
          <a:prstGeom prst="rect">
            <a:avLst/>
          </a:prstGeom>
        </p:spPr>
      </p:pic>
      <p:pic>
        <p:nvPicPr>
          <p:cNvPr id="26" name="red-bg" descr="log-likelihood_red-b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743200"/>
            <a:ext cx="3759399" cy="3759399"/>
          </a:xfrm>
          <a:prstGeom prst="rect">
            <a:avLst/>
          </a:prstGeom>
        </p:spPr>
      </p:pic>
      <p:pic>
        <p:nvPicPr>
          <p:cNvPr id="25" name="input" descr="log-likelihood_inpu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743200"/>
            <a:ext cx="3759399" cy="3759399"/>
          </a:xfrm>
          <a:prstGeom prst="rect">
            <a:avLst/>
          </a:prstGeom>
        </p:spPr>
      </p:pic>
      <p:pic>
        <p:nvPicPr>
          <p:cNvPr id="24" name="green-dots" descr="log-likelihood_green-centroid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2743200"/>
            <a:ext cx="3759399" cy="37593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9974" y="5571292"/>
            <a:ext cx="50706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Intuition</a:t>
            </a:r>
          </a:p>
          <a:p>
            <a:r>
              <a:rPr lang="en-US" dirty="0" smtClean="0"/>
              <a:t>Statistical “explanation” of the element positions</a:t>
            </a:r>
            <a:endParaRPr lang="en-US" dirty="0"/>
          </a:p>
        </p:txBody>
      </p:sp>
      <p:sp>
        <p:nvSpPr>
          <p:cNvPr id="28" name="arrow_down"/>
          <p:cNvSpPr/>
          <p:nvPr/>
        </p:nvSpPr>
        <p:spPr>
          <a:xfrm rot="5400000">
            <a:off x="3581400" y="5014556"/>
            <a:ext cx="457200" cy="457200"/>
          </a:xfrm>
          <a:prstGeom prst="rightArrow">
            <a:avLst/>
          </a:prstGeom>
          <a:solidFill>
            <a:srgbClr val="FF1D1D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_up"/>
          <p:cNvSpPr/>
          <p:nvPr/>
        </p:nvSpPr>
        <p:spPr>
          <a:xfrm rot="-5400000">
            <a:off x="1143000" y="5014556"/>
            <a:ext cx="457200" cy="457200"/>
          </a:xfrm>
          <a:prstGeom prst="rightArrow">
            <a:avLst/>
          </a:prstGeom>
          <a:solidFill>
            <a:srgbClr val="32C887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828800" y="410015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pic>
        <p:nvPicPr>
          <p:cNvPr id="31" name="Picture 30" descr="d_m-g_m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252" y="3188142"/>
            <a:ext cx="1549824" cy="26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Scenes </a:t>
            </a:r>
            <a:r>
              <a:rPr lang="en-US" sz="2400" dirty="0" smtClean="0"/>
              <a:t>(Parameter Estimation)</a:t>
            </a:r>
            <a:endParaRPr lang="en-US" sz="2400" dirty="0"/>
          </a:p>
        </p:txBody>
      </p:sp>
      <p:pic>
        <p:nvPicPr>
          <p:cNvPr id="7" name="fitted-model" descr="fitting-formul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30" y="1763668"/>
            <a:ext cx="6082944" cy="754280"/>
          </a:xfrm>
          <a:prstGeom prst="rect">
            <a:avLst/>
          </a:prstGeom>
        </p:spPr>
      </p:pic>
      <p:sp>
        <p:nvSpPr>
          <p:cNvPr id="9" name="model_txt"/>
          <p:cNvSpPr txBox="1"/>
          <p:nvPr/>
        </p:nvSpPr>
        <p:spPr>
          <a:xfrm>
            <a:off x="219974" y="1311218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Model to fit</a:t>
            </a:r>
            <a:endParaRPr lang="en-US" sz="2000" dirty="0"/>
          </a:p>
        </p:txBody>
      </p:sp>
      <p:cxnSp>
        <p:nvCxnSpPr>
          <p:cNvPr id="11" name="underline"/>
          <p:cNvCxnSpPr/>
          <p:nvPr/>
        </p:nvCxnSpPr>
        <p:spPr>
          <a:xfrm>
            <a:off x="2743200" y="2260122"/>
            <a:ext cx="914400" cy="1588"/>
          </a:xfrm>
          <a:prstGeom prst="line">
            <a:avLst/>
          </a:prstGeom>
          <a:ln w="508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underline"/>
          <p:cNvCxnSpPr/>
          <p:nvPr/>
        </p:nvCxnSpPr>
        <p:spPr>
          <a:xfrm>
            <a:off x="4648200" y="2260122"/>
            <a:ext cx="2133600" cy="1588"/>
          </a:xfrm>
          <a:prstGeom prst="line">
            <a:avLst/>
          </a:prstGeom>
          <a:ln w="508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odel_txt"/>
          <p:cNvSpPr txBox="1"/>
          <p:nvPr/>
        </p:nvSpPr>
        <p:spPr>
          <a:xfrm>
            <a:off x="457200" y="2438400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arrangement</a:t>
            </a:r>
            <a:endParaRPr lang="en-US" sz="1400" dirty="0"/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1114245" y="2313317"/>
            <a:ext cx="230038" cy="20129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odel_txt"/>
          <p:cNvSpPr txBox="1"/>
          <p:nvPr/>
        </p:nvSpPr>
        <p:spPr>
          <a:xfrm>
            <a:off x="219974" y="3109556"/>
            <a:ext cx="6457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Estimation of                  by Ripley function minimization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9974" y="5571292"/>
            <a:ext cx="6968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Intuition</a:t>
            </a:r>
          </a:p>
          <a:p>
            <a:r>
              <a:rPr lang="en-US" dirty="0" smtClean="0"/>
              <a:t>Evaluate distance where element distribution gets close to random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28800" y="410015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pic>
        <p:nvPicPr>
          <p:cNvPr id="31" name="Picture 30" descr="d_m-g_m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22" y="3165896"/>
            <a:ext cx="1008178" cy="30479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85800" y="3751052"/>
            <a:ext cx="8229600" cy="1582948"/>
            <a:chOff x="862641" y="3581400"/>
            <a:chExt cx="8229600" cy="1582948"/>
          </a:xfrm>
        </p:grpSpPr>
        <p:pic>
          <p:nvPicPr>
            <p:cNvPr id="35" name="Picture 34" descr="ripley-functi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641" y="3581400"/>
              <a:ext cx="8229600" cy="152237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12001" y="4355068"/>
              <a:ext cx="3031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 distribution purely random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12001" y="4795016"/>
              <a:ext cx="286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 distribution more regular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neighborhood"/>
          <p:cNvSpPr/>
          <p:nvPr/>
        </p:nvSpPr>
        <p:spPr>
          <a:xfrm>
            <a:off x="304799" y="4114800"/>
            <a:ext cx="6035040" cy="457200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neighborhood matching</a:t>
            </a:r>
            <a:endParaRPr lang="en-US" dirty="0"/>
          </a:p>
        </p:txBody>
      </p:sp>
      <p:sp>
        <p:nvSpPr>
          <p:cNvPr id="25" name="param_box"/>
          <p:cNvSpPr/>
          <p:nvPr/>
        </p:nvSpPr>
        <p:spPr>
          <a:xfrm>
            <a:off x="4572000" y="1219200"/>
            <a:ext cx="4419600" cy="5486400"/>
          </a:xfrm>
          <a:prstGeom prst="rect">
            <a:avLst/>
          </a:prstGeom>
          <a:gradFill>
            <a:gsLst>
              <a:gs pos="30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n_param_box"/>
          <p:cNvSpPr/>
          <p:nvPr/>
        </p:nvSpPr>
        <p:spPr>
          <a:xfrm>
            <a:off x="152400" y="1219200"/>
            <a:ext cx="4419600" cy="54864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7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us_grp"/>
          <p:cNvGrpSpPr/>
          <p:nvPr/>
        </p:nvGrpSpPr>
        <p:grpSpPr>
          <a:xfrm>
            <a:off x="6553200" y="4876800"/>
            <a:ext cx="2286000" cy="1371600"/>
            <a:chOff x="6553200" y="4876800"/>
            <a:chExt cx="2286000" cy="1371600"/>
          </a:xfrm>
        </p:grpSpPr>
        <p:sp>
          <p:nvSpPr>
            <p:cNvPr id="112" name="_us"/>
            <p:cNvSpPr txBox="1"/>
            <p:nvPr/>
          </p:nvSpPr>
          <p:spPr>
            <a:xfrm>
              <a:off x="7054754" y="4876800"/>
              <a:ext cx="120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Our method</a:t>
              </a:r>
              <a:endParaRPr lang="en-US" sz="1400" b="1" dirty="0"/>
            </a:p>
          </p:txBody>
        </p:sp>
        <p:pic>
          <p:nvPicPr>
            <p:cNvPr id="63" name="us" descr="us_r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5300648"/>
              <a:ext cx="2133600" cy="712088"/>
            </a:xfrm>
            <a:prstGeom prst="rect">
              <a:avLst/>
            </a:prstGeom>
          </p:spPr>
        </p:pic>
        <p:sp>
          <p:nvSpPr>
            <p:cNvPr id="78" name="border"/>
            <p:cNvSpPr/>
            <p:nvPr/>
          </p:nvSpPr>
          <p:spPr>
            <a:xfrm>
              <a:off x="6553200" y="4876800"/>
              <a:ext cx="2286000" cy="13716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non_param_ttle"/>
          <p:cNvSpPr txBox="1"/>
          <p:nvPr/>
        </p:nvSpPr>
        <p:spPr>
          <a:xfrm>
            <a:off x="1447800" y="12192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Non-parametric</a:t>
            </a:r>
            <a:endParaRPr lang="en-US" dirty="0"/>
          </a:p>
        </p:txBody>
      </p:sp>
      <p:sp>
        <p:nvSpPr>
          <p:cNvPr id="36" name="param_ttle"/>
          <p:cNvSpPr txBox="1"/>
          <p:nvPr/>
        </p:nvSpPr>
        <p:spPr>
          <a:xfrm>
            <a:off x="6172200" y="12192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Parametric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/>
          <a:p>
            <a:r>
              <a:rPr lang="fr-FR" dirty="0" smtClean="0"/>
              <a:t>Example-based Texture Synthesis</a:t>
            </a:r>
            <a:br>
              <a:rPr lang="fr-FR" dirty="0" smtClean="0"/>
            </a:br>
            <a:endParaRPr lang="en-US" dirty="0"/>
          </a:p>
        </p:txBody>
      </p:sp>
      <p:sp>
        <p:nvSpPr>
          <p:cNvPr id="92" name="hexa_distribs"/>
          <p:cNvSpPr/>
          <p:nvPr/>
        </p:nvSpPr>
        <p:spPr>
          <a:xfrm>
            <a:off x="304800" y="4724400"/>
            <a:ext cx="6035040" cy="457200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Hexagonal distributions</a:t>
            </a:r>
          </a:p>
        </p:txBody>
      </p:sp>
      <p:sp>
        <p:nvSpPr>
          <p:cNvPr id="105" name="us_distribs"/>
          <p:cNvSpPr/>
          <p:nvPr/>
        </p:nvSpPr>
        <p:spPr>
          <a:xfrm>
            <a:off x="6553200" y="4724400"/>
            <a:ext cx="2286000" cy="1066800"/>
          </a:xfrm>
          <a:prstGeom prst="rect">
            <a:avLst/>
          </a:prstGeom>
          <a:gradFill>
            <a:gsLst>
              <a:gs pos="30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5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Near-regular to</a:t>
            </a:r>
          </a:p>
          <a:p>
            <a:pPr algn="ctr"/>
            <a:r>
              <a:rPr lang="en-US" dirty="0" smtClean="0"/>
              <a:t>random distributions</a:t>
            </a:r>
          </a:p>
        </p:txBody>
      </p:sp>
      <p:sp>
        <p:nvSpPr>
          <p:cNvPr id="108" name="us_global"/>
          <p:cNvSpPr/>
          <p:nvPr/>
        </p:nvSpPr>
        <p:spPr>
          <a:xfrm>
            <a:off x="6553200" y="4114800"/>
            <a:ext cx="2286000" cy="457200"/>
          </a:xfrm>
          <a:prstGeom prst="rect">
            <a:avLst/>
          </a:prstGeom>
          <a:gradFill>
            <a:gsLst>
              <a:gs pos="30000">
                <a:schemeClr val="accent2">
                  <a:lumMod val="75000"/>
                </a:schemeClr>
              </a:gs>
              <a:gs pos="100000">
                <a:schemeClr val="accent2">
                  <a:lumMod val="75000"/>
                  <a:alpha val="50000"/>
                </a:schemeClr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 analysis</a:t>
            </a:r>
            <a:endParaRPr lang="en-US" dirty="0"/>
          </a:p>
        </p:txBody>
      </p:sp>
      <p:sp>
        <p:nvSpPr>
          <p:cNvPr id="93" name="regularity"/>
          <p:cNvSpPr/>
          <p:nvPr/>
        </p:nvSpPr>
        <p:spPr>
          <a:xfrm>
            <a:off x="2438400" y="5334000"/>
            <a:ext cx="1981200" cy="457200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Regularity</a:t>
            </a:r>
          </a:p>
        </p:txBody>
      </p:sp>
      <p:grpSp>
        <p:nvGrpSpPr>
          <p:cNvPr id="39" name="pixelgrid_grp"/>
          <p:cNvGrpSpPr/>
          <p:nvPr/>
        </p:nvGrpSpPr>
        <p:grpSpPr>
          <a:xfrm>
            <a:off x="1447800" y="4786731"/>
            <a:ext cx="1133644" cy="1526201"/>
            <a:chOff x="1447800" y="4786731"/>
            <a:chExt cx="1133644" cy="1526201"/>
          </a:xfrm>
        </p:grpSpPr>
        <p:sp>
          <p:nvSpPr>
            <p:cNvPr id="73" name="pixelgrid_txt"/>
            <p:cNvSpPr txBox="1"/>
            <p:nvPr/>
          </p:nvSpPr>
          <p:spPr>
            <a:xfrm>
              <a:off x="1447800" y="5943600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grid</a:t>
              </a:r>
              <a:endParaRPr lang="en-US" dirty="0"/>
            </a:p>
          </p:txBody>
        </p:sp>
        <p:pic>
          <p:nvPicPr>
            <p:cNvPr id="29" name="grid_raster-2" descr="pb_grid_raster-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280" y="4786731"/>
              <a:ext cx="1097280" cy="1094537"/>
            </a:xfrm>
            <a:prstGeom prst="rect">
              <a:avLst/>
            </a:prstGeom>
          </p:spPr>
        </p:pic>
      </p:grpSp>
      <p:grpSp>
        <p:nvGrpSpPr>
          <p:cNvPr id="40" name="to_delaunay"/>
          <p:cNvGrpSpPr/>
          <p:nvPr/>
        </p:nvGrpSpPr>
        <p:grpSpPr>
          <a:xfrm>
            <a:off x="2575560" y="5334000"/>
            <a:ext cx="3291840" cy="978932"/>
            <a:chOff x="2575560" y="5334000"/>
            <a:chExt cx="3291840" cy="978932"/>
          </a:xfrm>
        </p:grpSpPr>
        <p:sp>
          <p:nvSpPr>
            <p:cNvPr id="79" name="delaynay_txt"/>
            <p:cNvSpPr txBox="1"/>
            <p:nvPr/>
          </p:nvSpPr>
          <p:spPr>
            <a:xfrm>
              <a:off x="3387234" y="5943600"/>
              <a:ext cx="248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Delaunay triangulation</a:t>
              </a:r>
              <a:endParaRPr lang="en-US" dirty="0"/>
            </a:p>
          </p:txBody>
        </p:sp>
        <p:cxnSp>
          <p:nvCxnSpPr>
            <p:cNvPr id="33" name="arr"/>
            <p:cNvCxnSpPr>
              <a:stCxn id="29" idx="3"/>
            </p:cNvCxnSpPr>
            <p:nvPr/>
          </p:nvCxnSpPr>
          <p:spPr>
            <a:xfrm>
              <a:off x="2575560" y="5334000"/>
              <a:ext cx="1326543" cy="1588"/>
            </a:xfrm>
            <a:prstGeom prst="straightConnector1">
              <a:avLst/>
            </a:prstGeom>
            <a:ln w="38100" cap="rnd"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new_previous"/>
          <p:cNvGrpSpPr/>
          <p:nvPr/>
        </p:nvGrpSpPr>
        <p:grpSpPr>
          <a:xfrm>
            <a:off x="304800" y="4343400"/>
            <a:ext cx="6088670" cy="2286000"/>
            <a:chOff x="304800" y="4343400"/>
            <a:chExt cx="6088670" cy="2286000"/>
          </a:xfrm>
        </p:grpSpPr>
        <p:sp>
          <p:nvSpPr>
            <p:cNvPr id="34" name="barla06a_ijiri_box"/>
            <p:cNvSpPr/>
            <p:nvPr/>
          </p:nvSpPr>
          <p:spPr>
            <a:xfrm>
              <a:off x="304800" y="4343400"/>
              <a:ext cx="4114800" cy="2286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  <a:alpha val="5000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ijiri08_grp"/>
            <p:cNvGrpSpPr/>
            <p:nvPr/>
          </p:nvGrpSpPr>
          <p:grpSpPr>
            <a:xfrm>
              <a:off x="2533516" y="4389120"/>
              <a:ext cx="1790968" cy="2084998"/>
              <a:chOff x="2533516" y="4191000"/>
              <a:chExt cx="1790968" cy="2084998"/>
            </a:xfrm>
          </p:grpSpPr>
          <p:sp>
            <p:nvSpPr>
              <p:cNvPr id="37" name="_ijiri08"/>
              <p:cNvSpPr txBox="1"/>
              <p:nvPr/>
            </p:nvSpPr>
            <p:spPr>
              <a:xfrm>
                <a:off x="2858972" y="4191000"/>
                <a:ext cx="11400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Ijiri</a:t>
                </a:r>
                <a:r>
                  <a:rPr lang="en-US" sz="1400" i="1" dirty="0" smtClean="0"/>
                  <a:t> et al. </a:t>
                </a:r>
                <a:r>
                  <a:rPr lang="en-US" sz="1400" dirty="0" smtClean="0"/>
                  <a:t>‘08</a:t>
                </a:r>
                <a:endParaRPr lang="en-US" sz="1400" dirty="0"/>
              </a:p>
            </p:txBody>
          </p:sp>
          <p:pic>
            <p:nvPicPr>
              <p:cNvPr id="38" name="ijiri08" descr="pw_ijiri08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33516" y="4572000"/>
                <a:ext cx="1790968" cy="1703998"/>
              </a:xfrm>
              <a:prstGeom prst="rect">
                <a:avLst/>
              </a:prstGeom>
            </p:spPr>
          </p:pic>
        </p:grpSp>
        <p:sp>
          <p:nvSpPr>
            <p:cNvPr id="41" name="barla06b_box"/>
            <p:cNvSpPr/>
            <p:nvPr/>
          </p:nvSpPr>
          <p:spPr>
            <a:xfrm>
              <a:off x="4806358" y="4343400"/>
              <a:ext cx="1524000" cy="2286000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  <a:alpha val="50000"/>
                  </a:schemeClr>
                </a:gs>
              </a:gsLst>
              <a:lin ang="5400000" scaled="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barla06b_grp"/>
            <p:cNvGrpSpPr/>
            <p:nvPr/>
          </p:nvGrpSpPr>
          <p:grpSpPr>
            <a:xfrm>
              <a:off x="4754880" y="4416623"/>
              <a:ext cx="1638590" cy="2156697"/>
              <a:chOff x="4895862" y="4416623"/>
              <a:chExt cx="1638590" cy="2156697"/>
            </a:xfrm>
          </p:grpSpPr>
          <p:sp>
            <p:nvSpPr>
              <p:cNvPr id="43" name="_barla06b"/>
              <p:cNvSpPr txBox="1"/>
              <p:nvPr/>
            </p:nvSpPr>
            <p:spPr>
              <a:xfrm>
                <a:off x="4895862" y="4416623"/>
                <a:ext cx="16385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Barla</a:t>
                </a:r>
                <a:r>
                  <a:rPr lang="en-US" sz="1400" i="1" dirty="0" smtClean="0"/>
                  <a:t> et al. </a:t>
                </a:r>
                <a:r>
                  <a:rPr lang="en-US" sz="1400" dirty="0" smtClean="0"/>
                  <a:t>’06 RR</a:t>
                </a:r>
                <a:endParaRPr lang="en-US" sz="1400" dirty="0"/>
              </a:p>
            </p:txBody>
          </p:sp>
          <p:pic>
            <p:nvPicPr>
              <p:cNvPr id="44" name="barla06b" descr="pw_barla2006a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98208" y="4744520"/>
                <a:ext cx="1246524" cy="1828800"/>
              </a:xfrm>
              <a:prstGeom prst="rect">
                <a:avLst/>
              </a:prstGeom>
            </p:spPr>
          </p:pic>
        </p:grpSp>
        <p:grpSp>
          <p:nvGrpSpPr>
            <p:cNvPr id="45" name="barla06a_grp"/>
            <p:cNvGrpSpPr/>
            <p:nvPr/>
          </p:nvGrpSpPr>
          <p:grpSpPr>
            <a:xfrm>
              <a:off x="382220" y="4389120"/>
              <a:ext cx="1951766" cy="1836204"/>
              <a:chOff x="382220" y="4191000"/>
              <a:chExt cx="1951766" cy="1836204"/>
            </a:xfrm>
          </p:grpSpPr>
          <p:sp>
            <p:nvSpPr>
              <p:cNvPr id="46" name="_barla06a"/>
              <p:cNvSpPr txBox="1"/>
              <p:nvPr/>
            </p:nvSpPr>
            <p:spPr>
              <a:xfrm>
                <a:off x="630795" y="4191000"/>
                <a:ext cx="16385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Barla</a:t>
                </a:r>
                <a:r>
                  <a:rPr lang="en-US" sz="1400" i="1" dirty="0" smtClean="0"/>
                  <a:t> et al. </a:t>
                </a:r>
                <a:r>
                  <a:rPr lang="en-US" sz="1400" dirty="0" smtClean="0"/>
                  <a:t>’06 EG</a:t>
                </a:r>
                <a:endParaRPr lang="en-US" sz="1400" dirty="0"/>
              </a:p>
            </p:txBody>
          </p:sp>
          <p:pic>
            <p:nvPicPr>
              <p:cNvPr id="47" name="barla06a" descr="pw_barla2006b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82220" y="4724400"/>
                <a:ext cx="1951766" cy="1302804"/>
              </a:xfrm>
              <a:prstGeom prst="rect">
                <a:avLst/>
              </a:prstGeom>
            </p:spPr>
          </p:pic>
        </p:grpSp>
      </p:grpSp>
      <p:pic>
        <p:nvPicPr>
          <p:cNvPr id="49" name="grid_vector-1" descr="pb_grid_vector-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7573" y="4648200"/>
            <a:ext cx="1358806" cy="1371600"/>
          </a:xfrm>
          <a:prstGeom prst="rect">
            <a:avLst/>
          </a:prstGeom>
        </p:spPr>
      </p:pic>
      <p:pic>
        <p:nvPicPr>
          <p:cNvPr id="50" name="grid_vector-3a" descr="pb_grid_vector-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86200" y="4648200"/>
            <a:ext cx="1361552" cy="1371600"/>
          </a:xfrm>
          <a:prstGeom prst="rect">
            <a:avLst/>
          </a:prstGeom>
        </p:spPr>
      </p:pic>
      <p:pic>
        <p:nvPicPr>
          <p:cNvPr id="51" name="grid_vector-3b" descr="pb_grid_vector-3bi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4648200"/>
            <a:ext cx="1361552" cy="137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-0.4777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2.77778E-6 -0.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5" grpId="0" animBg="1"/>
      <p:bldP spid="21" grpId="0" animBg="1"/>
      <p:bldP spid="92" grpId="0" animBg="1"/>
      <p:bldP spid="105" grpId="0" animBg="1"/>
      <p:bldP spid="108" grpId="0" animBg="1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_us"/>
          <p:cNvSpPr txBox="1"/>
          <p:nvPr/>
        </p:nvSpPr>
        <p:spPr>
          <a:xfrm>
            <a:off x="7054754" y="1600200"/>
            <a:ext cx="1206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Our method</a:t>
            </a:r>
            <a:endParaRPr lang="en-US" sz="1400" b="1" dirty="0"/>
          </a:p>
        </p:txBody>
      </p:sp>
      <p:grpSp>
        <p:nvGrpSpPr>
          <p:cNvPr id="7" name="us_grp"/>
          <p:cNvGrpSpPr/>
          <p:nvPr/>
        </p:nvGrpSpPr>
        <p:grpSpPr>
          <a:xfrm>
            <a:off x="6553200" y="1600200"/>
            <a:ext cx="2286000" cy="1371600"/>
            <a:chOff x="6553200" y="1600200"/>
            <a:chExt cx="2286000" cy="1371600"/>
          </a:xfrm>
        </p:grpSpPr>
        <p:pic>
          <p:nvPicPr>
            <p:cNvPr id="63" name="us" descr="us_red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2024048"/>
              <a:ext cx="2133600" cy="712088"/>
            </a:xfrm>
            <a:prstGeom prst="rect">
              <a:avLst/>
            </a:prstGeom>
          </p:spPr>
        </p:pic>
        <p:sp>
          <p:nvSpPr>
            <p:cNvPr id="78" name="border"/>
            <p:cNvSpPr/>
            <p:nvPr/>
          </p:nvSpPr>
          <p:spPr>
            <a:xfrm>
              <a:off x="6553200" y="1600200"/>
              <a:ext cx="2286000" cy="13716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sp>
        <p:nvSpPr>
          <p:cNvPr id="34" name="txt"/>
          <p:cNvSpPr>
            <a:spLocks noGrp="1"/>
          </p:cNvSpPr>
          <p:nvPr>
            <p:ph idx="4294967295"/>
          </p:nvPr>
        </p:nvSpPr>
        <p:spPr>
          <a:xfrm>
            <a:off x="685800" y="2362200"/>
            <a:ext cx="7772400" cy="457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/>
              <a:t>Statistical analysis of the </a:t>
            </a:r>
            <a:br>
              <a:rPr lang="en-US" sz="2600" dirty="0" smtClean="0"/>
            </a:br>
            <a:r>
              <a:rPr lang="en-US" sz="2600" dirty="0" smtClean="0"/>
              <a:t>element distribution</a:t>
            </a:r>
            <a:br>
              <a:rPr lang="en-US" sz="2600" dirty="0" smtClean="0"/>
            </a:br>
            <a:endParaRPr lang="en-US" sz="2600" dirty="0" smtClean="0"/>
          </a:p>
          <a:p>
            <a:pPr>
              <a:lnSpc>
                <a:spcPct val="110000"/>
              </a:lnSpc>
            </a:pPr>
            <a:r>
              <a:rPr lang="en-US" sz="2600" dirty="0" smtClean="0"/>
              <a:t>Model the </a:t>
            </a:r>
            <a:r>
              <a:rPr lang="en-US" sz="2600" dirty="0" smtClean="0">
                <a:solidFill>
                  <a:schemeClr val="accent2"/>
                </a:solidFill>
              </a:rPr>
              <a:t>spatial interactions</a:t>
            </a:r>
            <a:r>
              <a:rPr lang="en-US" sz="2600" dirty="0" smtClean="0"/>
              <a:t> between elements</a:t>
            </a:r>
            <a:br>
              <a:rPr lang="en-US" sz="2600" dirty="0" smtClean="0"/>
            </a:br>
            <a:r>
              <a:rPr lang="en-US" sz="2600" dirty="0" smtClean="0"/>
              <a:t>Our model = multi-type point processes</a:t>
            </a:r>
          </a:p>
          <a:p>
            <a:pPr>
              <a:lnSpc>
                <a:spcPct val="110000"/>
              </a:lnSpc>
            </a:pPr>
            <a:endParaRPr lang="en-US" sz="2600" dirty="0" smtClean="0"/>
          </a:p>
          <a:p>
            <a:pPr>
              <a:lnSpc>
                <a:spcPct val="110000"/>
              </a:lnSpc>
            </a:pPr>
            <a:r>
              <a:rPr lang="en-US" sz="2600" dirty="0" smtClean="0"/>
              <a:t>But, many model parameters from limited input</a:t>
            </a:r>
          </a:p>
        </p:txBody>
      </p:sp>
      <p:pic>
        <p:nvPicPr>
          <p:cNvPr id="9" name="img_arrangement" descr="motiv3_inp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20" y="725096"/>
            <a:ext cx="3050402" cy="3050400"/>
          </a:xfrm>
          <a:prstGeom prst="rect">
            <a:avLst/>
          </a:prstGeom>
        </p:spPr>
      </p:pic>
      <p:pic>
        <p:nvPicPr>
          <p:cNvPr id="8" name="img_interact" descr="motiv3_input_interac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320" y="725096"/>
            <a:ext cx="3050402" cy="3050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3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realization"/>
          <p:cNvGrpSpPr/>
          <p:nvPr/>
        </p:nvGrpSpPr>
        <p:grpSpPr>
          <a:xfrm>
            <a:off x="4289212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5" name="model"/>
          <p:cNvGrpSpPr/>
          <p:nvPr/>
        </p:nvGrpSpPr>
        <p:grpSpPr>
          <a:xfrm>
            <a:off x="1984987" y="3372364"/>
            <a:ext cx="1554480" cy="1097280"/>
            <a:chOff x="3124200" y="3246120"/>
            <a:chExt cx="1554480" cy="1097280"/>
          </a:xfrm>
        </p:grpSpPr>
        <p:sp>
          <p:nvSpPr>
            <p:cNvPr id="24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</p:grpSp>
      <p:pic>
        <p:nvPicPr>
          <p:cNvPr id="48" name="red_cross" descr="cros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9366" y="3626866"/>
            <a:ext cx="465634" cy="609598"/>
          </a:xfrm>
          <a:prstGeom prst="rect">
            <a:avLst/>
          </a:prstGeom>
        </p:spPr>
      </p:pic>
      <p:sp>
        <p:nvSpPr>
          <p:cNvPr id="14" name="untractable"/>
          <p:cNvSpPr txBox="1"/>
          <p:nvPr/>
        </p:nvSpPr>
        <p:spPr>
          <a:xfrm>
            <a:off x="304800" y="4876800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Untractable</a:t>
            </a:r>
            <a:r>
              <a:rPr lang="en-US" dirty="0" smtClean="0"/>
              <a:t> if continuous interactions considered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categorization"/>
          <p:cNvGrpSpPr/>
          <p:nvPr/>
        </p:nvGrpSpPr>
        <p:grpSpPr>
          <a:xfrm>
            <a:off x="1333500" y="3372364"/>
            <a:ext cx="1554480" cy="1097280"/>
            <a:chOff x="1333500" y="3246120"/>
            <a:chExt cx="1554480" cy="1097280"/>
          </a:xfrm>
        </p:grpSpPr>
        <p:sp>
          <p:nvSpPr>
            <p:cNvPr id="14" name="categorization_box"/>
            <p:cNvSpPr/>
            <p:nvPr/>
          </p:nvSpPr>
          <p:spPr>
            <a:xfrm>
              <a:off x="13335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tegorization_txt"/>
            <p:cNvSpPr txBox="1"/>
            <p:nvPr/>
          </p:nvSpPr>
          <p:spPr>
            <a:xfrm>
              <a:off x="1357970" y="3625483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Categorization</a:t>
              </a:r>
              <a:endParaRPr lang="en-US" sz="1600" dirty="0"/>
            </a:p>
          </p:txBody>
        </p:sp>
      </p:grpSp>
      <p:grpSp>
        <p:nvGrpSpPr>
          <p:cNvPr id="4" name="realization"/>
          <p:cNvGrpSpPr/>
          <p:nvPr/>
        </p:nvGrpSpPr>
        <p:grpSpPr>
          <a:xfrm>
            <a:off x="4289212" y="3374136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5" name="model"/>
          <p:cNvGrpSpPr/>
          <p:nvPr/>
        </p:nvGrpSpPr>
        <p:grpSpPr>
          <a:xfrm>
            <a:off x="1984248" y="3374136"/>
            <a:ext cx="1554480" cy="1097280"/>
            <a:chOff x="3124200" y="3246120"/>
            <a:chExt cx="1554480" cy="1097280"/>
          </a:xfrm>
        </p:grpSpPr>
        <p:sp>
          <p:nvSpPr>
            <p:cNvPr id="24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</p:grpSp>
      <p:pic>
        <p:nvPicPr>
          <p:cNvPr id="48" name="red_cross" descr="cros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9366" y="3626866"/>
            <a:ext cx="465634" cy="609598"/>
          </a:xfrm>
          <a:prstGeom prst="rect">
            <a:avLst/>
          </a:prstGeom>
        </p:spPr>
      </p:pic>
      <p:grpSp>
        <p:nvGrpSpPr>
          <p:cNvPr id="20" name="model"/>
          <p:cNvGrpSpPr/>
          <p:nvPr/>
        </p:nvGrpSpPr>
        <p:grpSpPr>
          <a:xfrm>
            <a:off x="3063240" y="3372364"/>
            <a:ext cx="1554480" cy="1097280"/>
            <a:chOff x="3124200" y="3246120"/>
            <a:chExt cx="1554480" cy="1097280"/>
          </a:xfrm>
        </p:grpSpPr>
        <p:sp>
          <p:nvSpPr>
            <p:cNvPr id="21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</p:grpSp>
      <p:grpSp>
        <p:nvGrpSpPr>
          <p:cNvPr id="23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6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sp>
        <p:nvSpPr>
          <p:cNvPr id="29" name="untractable"/>
          <p:cNvSpPr txBox="1"/>
          <p:nvPr/>
        </p:nvSpPr>
        <p:spPr>
          <a:xfrm>
            <a:off x="304800" y="4876800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Untractable</a:t>
            </a:r>
            <a:r>
              <a:rPr lang="en-US" dirty="0" smtClean="0"/>
              <a:t> if continuous interactions considered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3687E-6 L 0.11459 2.2368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4 L 0.05434 -0.00024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our-method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Method</a:t>
            </a:r>
            <a:endParaRPr lang="en-US" dirty="0"/>
          </a:p>
        </p:txBody>
      </p:sp>
      <p:pic>
        <p:nvPicPr>
          <p:cNvPr id="8" name="output" descr="pipeline_synthese_dro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3438" y="2736609"/>
            <a:ext cx="2550562" cy="2368791"/>
          </a:xfrm>
          <a:prstGeom prst="rect">
            <a:avLst/>
          </a:prstGeom>
        </p:spPr>
      </p:pic>
      <p:pic>
        <p:nvPicPr>
          <p:cNvPr id="9" name="input" descr="pipeline_exemple_gauch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0924"/>
            <a:ext cx="1235242" cy="1280160"/>
          </a:xfrm>
          <a:prstGeom prst="rect">
            <a:avLst/>
          </a:prstGeom>
        </p:spPr>
      </p:pic>
      <p:cxnSp>
        <p:nvCxnSpPr>
          <p:cNvPr id="11" name="arrow"/>
          <p:cNvCxnSpPr>
            <a:stCxn id="9" idx="3"/>
            <a:endCxn id="8" idx="1"/>
          </p:cNvCxnSpPr>
          <p:nvPr/>
        </p:nvCxnSpPr>
        <p:spPr>
          <a:xfrm>
            <a:off x="1235242" y="3921004"/>
            <a:ext cx="5358196" cy="1"/>
          </a:xfrm>
          <a:prstGeom prst="straightConnector1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categorization"/>
          <p:cNvGrpSpPr/>
          <p:nvPr/>
        </p:nvGrpSpPr>
        <p:grpSpPr>
          <a:xfrm>
            <a:off x="1333500" y="3372364"/>
            <a:ext cx="1554480" cy="1097280"/>
            <a:chOff x="1333500" y="3246120"/>
            <a:chExt cx="1554480" cy="1097280"/>
          </a:xfrm>
        </p:grpSpPr>
        <p:sp>
          <p:nvSpPr>
            <p:cNvPr id="14" name="categorization_box"/>
            <p:cNvSpPr/>
            <p:nvPr/>
          </p:nvSpPr>
          <p:spPr>
            <a:xfrm>
              <a:off x="13335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0"/>
            </a:gradFill>
            <a:ln w="317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tegorization_txt"/>
            <p:cNvSpPr txBox="1"/>
            <p:nvPr/>
          </p:nvSpPr>
          <p:spPr>
            <a:xfrm>
              <a:off x="1357970" y="3625483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Categorization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realization"/>
          <p:cNvGrpSpPr/>
          <p:nvPr/>
        </p:nvGrpSpPr>
        <p:grpSpPr>
          <a:xfrm>
            <a:off x="4800600" y="3372364"/>
            <a:ext cx="1554480" cy="1097280"/>
            <a:chOff x="4800600" y="3246120"/>
            <a:chExt cx="1554480" cy="1097280"/>
          </a:xfrm>
        </p:grpSpPr>
        <p:sp>
          <p:nvSpPr>
            <p:cNvPr id="25" name="realization_box"/>
            <p:cNvSpPr/>
            <p:nvPr/>
          </p:nvSpPr>
          <p:spPr>
            <a:xfrm>
              <a:off x="48006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alization_txt"/>
            <p:cNvSpPr txBox="1"/>
            <p:nvPr/>
          </p:nvSpPr>
          <p:spPr>
            <a:xfrm>
              <a:off x="4979760" y="3625483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Realization</a:t>
              </a:r>
              <a:endParaRPr lang="en-US" sz="1600" dirty="0"/>
            </a:p>
          </p:txBody>
        </p:sp>
      </p:grpSp>
      <p:grpSp>
        <p:nvGrpSpPr>
          <p:cNvPr id="5" name="model"/>
          <p:cNvGrpSpPr/>
          <p:nvPr/>
        </p:nvGrpSpPr>
        <p:grpSpPr>
          <a:xfrm>
            <a:off x="3067050" y="3372364"/>
            <a:ext cx="1554480" cy="1097280"/>
            <a:chOff x="3124200" y="3246120"/>
            <a:chExt cx="1554480" cy="1097280"/>
          </a:xfrm>
        </p:grpSpPr>
        <p:sp>
          <p:nvSpPr>
            <p:cNvPr id="24" name="model_box"/>
            <p:cNvSpPr/>
            <p:nvPr/>
          </p:nvSpPr>
          <p:spPr>
            <a:xfrm>
              <a:off x="3124200" y="3246120"/>
              <a:ext cx="1554480" cy="1097280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 w="317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odel_txt"/>
            <p:cNvSpPr txBox="1"/>
            <p:nvPr/>
          </p:nvSpPr>
          <p:spPr>
            <a:xfrm>
              <a:off x="3256071" y="3625483"/>
              <a:ext cx="12907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Model fitting</a:t>
              </a:r>
              <a:endParaRPr lang="en-US" sz="16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AB3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par2009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4A5052"/>
      </a:accent1>
      <a:accent2>
        <a:srgbClr val="5F92BD"/>
      </a:accent2>
      <a:accent3>
        <a:srgbClr val="162B5E"/>
      </a:accent3>
      <a:accent4>
        <a:srgbClr val="D2AE00"/>
      </a:accent4>
      <a:accent5>
        <a:srgbClr val="BA54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5512</TotalTime>
  <Words>1369</Words>
  <Application>Microsoft Office PowerPoint</Application>
  <PresentationFormat>On-screen Show (4:3)</PresentationFormat>
  <Paragraphs>342</Paragraphs>
  <Slides>46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Metro</vt:lpstr>
      <vt:lpstr>Appearance-guided Synthesis of Element Arrangements by Example</vt:lpstr>
      <vt:lpstr>Motivation</vt:lpstr>
      <vt:lpstr>Our Goals</vt:lpstr>
      <vt:lpstr>Example-based Texture Synthesis </vt:lpstr>
      <vt:lpstr>Example-based Texture Synthesis </vt:lpstr>
      <vt:lpstr>Our Method</vt:lpstr>
      <vt:lpstr>Our Method</vt:lpstr>
      <vt:lpstr>Our Method</vt:lpstr>
      <vt:lpstr>Our Method</vt:lpstr>
      <vt:lpstr>Simplification by Categorization</vt:lpstr>
      <vt:lpstr>Element Description</vt:lpstr>
      <vt:lpstr>Feature Analysis</vt:lpstr>
      <vt:lpstr>Categorization Results</vt:lpstr>
      <vt:lpstr>Categorization Results</vt:lpstr>
      <vt:lpstr>Categorization Results</vt:lpstr>
      <vt:lpstr>Our Method</vt:lpstr>
      <vt:lpstr>Our Method</vt:lpstr>
      <vt:lpstr>Modeling the Spatial Interactions</vt:lpstr>
      <vt:lpstr>Modeling the Spatial Interactions</vt:lpstr>
      <vt:lpstr>Interactions Between Categories</vt:lpstr>
      <vt:lpstr>Parameter Estimation (details in paper)</vt:lpstr>
      <vt:lpstr>Our Method</vt:lpstr>
      <vt:lpstr>Our Method</vt:lpstr>
      <vt:lpstr>Arrangements as Model Samples</vt:lpstr>
      <vt:lpstr>Arrangements as Model Samples</vt:lpstr>
      <vt:lpstr>Arrangements as Model Samples</vt:lpstr>
      <vt:lpstr>Arrangements as Model Samples</vt:lpstr>
      <vt:lpstr>Our Method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Future Work &amp; Conclusions</vt:lpstr>
      <vt:lpstr>Slide 44</vt:lpstr>
      <vt:lpstr>Behind the Scenes (Parameter Estimation)</vt:lpstr>
      <vt:lpstr>Behind the Scenes (Parameter Estimation)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Human01</dc:creator>
  <cp:lastModifiedBy>Human01</cp:lastModifiedBy>
  <cp:revision>592</cp:revision>
  <dcterms:created xsi:type="dcterms:W3CDTF">2009-06-26T14:12:03Z</dcterms:created>
  <dcterms:modified xsi:type="dcterms:W3CDTF">2009-07-30T14:12:03Z</dcterms:modified>
</cp:coreProperties>
</file>